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67"/>
  </p:notesMasterIdLst>
  <p:sldIdLst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256" r:id="rId43"/>
    <p:sldId id="257" r:id="rId44"/>
    <p:sldId id="258" r:id="rId45"/>
    <p:sldId id="259" r:id="rId46"/>
    <p:sldId id="260" r:id="rId47"/>
    <p:sldId id="261" r:id="rId48"/>
    <p:sldId id="262" r:id="rId49"/>
    <p:sldId id="263" r:id="rId50"/>
    <p:sldId id="264" r:id="rId51"/>
    <p:sldId id="265" r:id="rId52"/>
    <p:sldId id="266" r:id="rId53"/>
    <p:sldId id="267" r:id="rId54"/>
    <p:sldId id="268" r:id="rId55"/>
    <p:sldId id="269" r:id="rId56"/>
    <p:sldId id="270" r:id="rId57"/>
    <p:sldId id="271" r:id="rId58"/>
    <p:sldId id="272" r:id="rId59"/>
    <p:sldId id="273" r:id="rId60"/>
    <p:sldId id="274" r:id="rId61"/>
    <p:sldId id="275" r:id="rId62"/>
    <p:sldId id="276" r:id="rId63"/>
    <p:sldId id="277" r:id="rId64"/>
    <p:sldId id="278" r:id="rId65"/>
    <p:sldId id="279" r:id="rId6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/>
    <p:restoredTop sz="94631"/>
  </p:normalViewPr>
  <p:slideViewPr>
    <p:cSldViewPr snapToGrid="0" snapToObjects="1">
      <p:cViewPr varScale="1">
        <p:scale>
          <a:sx n="122" d="100"/>
          <a:sy n="122" d="100"/>
        </p:scale>
        <p:origin x="21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notesMaster" Target="notesMasters/notesMaster1.xml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884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7379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028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9980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8933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987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055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7918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54060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9548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80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4878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329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0943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1571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53484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91625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14166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63523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9048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86820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89380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94985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checkbox text-input dropdown text-area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8920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6151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0344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6922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hape 55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Shape 56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7" name="Shape 57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58" name="Shape 58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Shape 59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0" name="Shape 60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61" name="Shape 61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Shape 62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400"/>
            </a:lvl1pPr>
            <a:lvl2pPr lvl="1" algn="ctr" rtl="0">
              <a:spcBef>
                <a:spcPts val="0"/>
              </a:spcBef>
              <a:buSzPct val="100000"/>
              <a:defRPr sz="5400"/>
            </a:lvl2pPr>
            <a:lvl3pPr lvl="2" algn="ctr" rtl="0">
              <a:spcBef>
                <a:spcPts val="0"/>
              </a:spcBef>
              <a:buSzPct val="100000"/>
              <a:defRPr sz="5400"/>
            </a:lvl3pPr>
            <a:lvl4pPr lvl="3" algn="ctr" rtl="0">
              <a:spcBef>
                <a:spcPts val="0"/>
              </a:spcBef>
              <a:buSzPct val="100000"/>
              <a:defRPr sz="5400"/>
            </a:lvl4pPr>
            <a:lvl5pPr lvl="4" algn="ctr" rtl="0">
              <a:spcBef>
                <a:spcPts val="0"/>
              </a:spcBef>
              <a:buSzPct val="100000"/>
              <a:defRPr sz="5400"/>
            </a:lvl5pPr>
            <a:lvl6pPr lvl="5" algn="ctr" rtl="0">
              <a:spcBef>
                <a:spcPts val="0"/>
              </a:spcBef>
              <a:buSzPct val="100000"/>
              <a:defRPr sz="5400"/>
            </a:lvl6pPr>
            <a:lvl7pPr lvl="6" algn="ctr" rtl="0">
              <a:spcBef>
                <a:spcPts val="0"/>
              </a:spcBef>
              <a:buSzPct val="100000"/>
              <a:defRPr sz="5400"/>
            </a:lvl7pPr>
            <a:lvl8pPr lvl="7" algn="ctr" rtl="0">
              <a:spcBef>
                <a:spcPts val="0"/>
              </a:spcBef>
              <a:buSzPct val="100000"/>
              <a:defRPr sz="5400"/>
            </a:lvl8pPr>
            <a:lvl9pPr lvl="8" algn="ctr" rtl="0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2" name="Shape 9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ko">
                <a:solidFill>
                  <a:schemeClr val="lt1"/>
                </a:solidFill>
              </a:rPr>
              <a:t>‹#›</a:t>
            </a:fld>
            <a:endParaRPr lang="ko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Shape 112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Shape 113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4" name="Shape 114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15" name="Shape 115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Shape 116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7" name="Shape 117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18" name="Shape 118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Shape 119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Shape 120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400"/>
            </a:lvl1pPr>
            <a:lvl2pPr lvl="1" algn="ctr" rtl="0">
              <a:spcBef>
                <a:spcPts val="0"/>
              </a:spcBef>
              <a:buSzPct val="100000"/>
              <a:defRPr sz="5400"/>
            </a:lvl2pPr>
            <a:lvl3pPr lvl="2" algn="ctr" rtl="0">
              <a:spcBef>
                <a:spcPts val="0"/>
              </a:spcBef>
              <a:buSzPct val="100000"/>
              <a:defRPr sz="5400"/>
            </a:lvl3pPr>
            <a:lvl4pPr lvl="3" algn="ctr" rtl="0">
              <a:spcBef>
                <a:spcPts val="0"/>
              </a:spcBef>
              <a:buSzPct val="100000"/>
              <a:defRPr sz="5400"/>
            </a:lvl4pPr>
            <a:lvl5pPr lvl="4" algn="ctr" rtl="0">
              <a:spcBef>
                <a:spcPts val="0"/>
              </a:spcBef>
              <a:buSzPct val="100000"/>
              <a:defRPr sz="5400"/>
            </a:lvl5pPr>
            <a:lvl6pPr lvl="5" algn="ctr" rtl="0">
              <a:spcBef>
                <a:spcPts val="0"/>
              </a:spcBef>
              <a:buSzPct val="100000"/>
              <a:defRPr sz="5400"/>
            </a:lvl6pPr>
            <a:lvl7pPr lvl="6" algn="ctr" rtl="0">
              <a:spcBef>
                <a:spcPts val="0"/>
              </a:spcBef>
              <a:buSzPct val="100000"/>
              <a:defRPr sz="5400"/>
            </a:lvl7pPr>
            <a:lvl8pPr lvl="7" algn="ctr" rtl="0">
              <a:spcBef>
                <a:spcPts val="0"/>
              </a:spcBef>
              <a:buSzPct val="100000"/>
              <a:defRPr sz="5400"/>
            </a:lvl8pPr>
            <a:lvl9pPr lvl="8" algn="ctr" rtl="0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ko">
                <a:solidFill>
                  <a:schemeClr val="lt1"/>
                </a:solidFill>
              </a:rPr>
              <a:t>‹#›</a:t>
            </a:fld>
            <a:endParaRPr lang="ko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49" name="Shape 14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ko">
                <a:solidFill>
                  <a:schemeClr val="lt1"/>
                </a:solidFill>
              </a:rPr>
              <a:t>‹#›</a:t>
            </a:fld>
            <a:endParaRPr lang="ko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  <a:endParaRPr lang="k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ko" sz="1000">
                <a:solidFill>
                  <a:schemeClr val="dk2"/>
                </a:solidFill>
              </a:rPr>
              <a:t>‹#›</a:t>
            </a:fld>
            <a:endParaRPr lang="ko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ko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ko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ko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ko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png"/><Relationship Id="rId3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CSS Summary</a:t>
            </a:r>
            <a:endParaRPr lang="en" dirty="0"/>
          </a:p>
        </p:txBody>
      </p:sp>
      <p:sp>
        <p:nvSpPr>
          <p:cNvPr id="124" name="Shape 124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Week 2, Day </a:t>
            </a:r>
            <a:r>
              <a:rPr lang="en" dirty="0" smtClean="0"/>
              <a:t>3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9548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1. Inline </a:t>
            </a:r>
            <a:r>
              <a:rPr lang="en" dirty="0"/>
              <a:t>CSS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Defines style of a </a:t>
            </a:r>
            <a:r>
              <a:rPr lang="en" b="1" dirty="0"/>
              <a:t>single</a:t>
            </a:r>
            <a:r>
              <a:rPr lang="en" b="1" i="1" dirty="0"/>
              <a:t> </a:t>
            </a:r>
            <a:r>
              <a:rPr lang="en" dirty="0"/>
              <a:t>HTML element</a:t>
            </a:r>
          </a:p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Uses the “style” </a:t>
            </a:r>
            <a:r>
              <a:rPr lang="en" dirty="0" smtClean="0"/>
              <a:t>attribute</a:t>
            </a:r>
            <a:endParaRPr lang="en" dirty="0"/>
          </a:p>
        </p:txBody>
      </p:sp>
      <p:sp>
        <p:nvSpPr>
          <p:cNvPr id="172" name="Shape 172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&lt;h1 style=”color:blue;”&gt;hello&lt;/h1&gt;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&lt;p&gt; style=”color:red;”&gt;bye&lt;/p&gt;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2400"/>
              </a:spcBef>
              <a:spcAft>
                <a:spcPts val="600"/>
              </a:spcAft>
              <a:buNone/>
            </a:pPr>
            <a:r>
              <a:rPr lang="en" sz="2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hello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bye</a:t>
            </a:r>
          </a:p>
        </p:txBody>
      </p:sp>
    </p:spTree>
    <p:extLst>
      <p:ext uri="{BB962C8B-B14F-4D97-AF65-F5344CB8AC3E}">
        <p14:creationId xmlns:p14="http://schemas.microsoft.com/office/powerpoint/2010/main" val="7203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Style </a:t>
            </a:r>
            <a:r>
              <a:rPr lang="en" dirty="0"/>
              <a:t>Attribute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" b="1" dirty="0"/>
              <a:t>&lt;tagname style=”property:value;”&gt;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" dirty="0"/>
              <a:t>Specifies the </a:t>
            </a:r>
            <a:r>
              <a:rPr lang="en" b="1" dirty="0"/>
              <a:t>style</a:t>
            </a:r>
            <a:r>
              <a:rPr lang="en" dirty="0"/>
              <a:t> of an element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" dirty="0"/>
              <a:t>Properties: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" dirty="0"/>
              <a:t>background-color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" dirty="0"/>
              <a:t>color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" dirty="0"/>
              <a:t>font-family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" dirty="0"/>
              <a:t>font-size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" dirty="0"/>
              <a:t>text-align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63" t="10333" r="80437" b="69667"/>
          <a:stretch/>
        </p:blipFill>
        <p:spPr>
          <a:xfrm>
            <a:off x="5215890" y="798725"/>
            <a:ext cx="2909423" cy="1722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-18" t="4454" r="64782" b="67909"/>
          <a:stretch/>
        </p:blipFill>
        <p:spPr>
          <a:xfrm>
            <a:off x="4728482" y="2781760"/>
            <a:ext cx="3884238" cy="1713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875" t="10222" r="66187" b="70778"/>
          <a:stretch/>
        </p:blipFill>
        <p:spPr>
          <a:xfrm>
            <a:off x="4217913" y="864223"/>
            <a:ext cx="4905375" cy="1591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-250" t="4112" r="66375" b="71889"/>
          <a:stretch/>
        </p:blipFill>
        <p:spPr>
          <a:xfrm>
            <a:off x="4217913" y="2781760"/>
            <a:ext cx="4724400" cy="188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0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2. Internal </a:t>
            </a:r>
            <a:r>
              <a:rPr lang="en" dirty="0"/>
              <a:t>CSS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Defines style of all elements of specific type </a:t>
            </a:r>
            <a:r>
              <a:rPr lang="en" b="1" dirty="0"/>
              <a:t>in </a:t>
            </a:r>
            <a:r>
              <a:rPr lang="en" b="1" dirty="0" smtClean="0"/>
              <a:t>the same page as html</a:t>
            </a:r>
          </a:p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Need to use </a:t>
            </a:r>
            <a:r>
              <a:rPr lang="en" b="1" dirty="0" smtClean="0"/>
              <a:t>&lt;style&gt; </a:t>
            </a:r>
            <a:r>
              <a:rPr lang="en" dirty="0" smtClean="0"/>
              <a:t>element</a:t>
            </a:r>
            <a:endParaRPr lang="en" dirty="0"/>
          </a:p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CSS styling defined in the </a:t>
            </a:r>
            <a:r>
              <a:rPr lang="en" b="1" dirty="0" smtClean="0"/>
              <a:t>&lt;style</a:t>
            </a:r>
            <a:r>
              <a:rPr lang="en" b="1" dirty="0"/>
              <a:t>&gt;</a:t>
            </a:r>
            <a:r>
              <a:rPr lang="en" b="1" dirty="0" smtClean="0"/>
              <a:t> </a:t>
            </a:r>
            <a:r>
              <a:rPr lang="en" dirty="0"/>
              <a:t>element </a:t>
            </a:r>
            <a:r>
              <a:rPr lang="en" b="1" dirty="0" smtClean="0"/>
              <a:t>within </a:t>
            </a:r>
            <a:r>
              <a:rPr lang="en" b="1" dirty="0"/>
              <a:t>&lt;head</a:t>
            </a:r>
            <a:r>
              <a:rPr lang="en" b="1" dirty="0" smtClean="0"/>
              <a:t>&gt;</a:t>
            </a:r>
          </a:p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Not preferred for most websites</a:t>
            </a:r>
            <a:endParaRPr lang="en" dirty="0"/>
          </a:p>
        </p:txBody>
      </p:sp>
      <p:sp>
        <p:nvSpPr>
          <p:cNvPr id="179" name="Shape 179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&lt;head</a:t>
            </a:r>
            <a:r>
              <a:rPr lang="en" dirty="0" smtClean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b="1" dirty="0" smtClean="0"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style&gt;</a:t>
            </a:r>
            <a:br>
              <a:rPr lang="en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 dirty="0" smtClean="0">
                <a:latin typeface="Courier New"/>
                <a:ea typeface="Courier New"/>
                <a:cs typeface="Courier New"/>
                <a:sym typeface="Courier New"/>
              </a:rPr>
              <a:t>     h1 {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 dirty="0" smtClean="0">
                <a:latin typeface="Courier New"/>
                <a:ea typeface="Courier New"/>
                <a:cs typeface="Courier New"/>
                <a:sym typeface="Courier New"/>
              </a:rPr>
              <a:t>      color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: blue</a:t>
            </a:r>
            <a:r>
              <a:rPr lang="en" b="1" dirty="0" smtClean="0"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 dirty="0" smtClean="0"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 dirty="0" smtClean="0">
                <a:latin typeface="Courier New"/>
                <a:ea typeface="Courier New"/>
                <a:cs typeface="Courier New"/>
                <a:sym typeface="Courier New"/>
              </a:rPr>
              <a:t>     p  {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 dirty="0" smtClean="0">
                <a:latin typeface="Courier New"/>
                <a:ea typeface="Courier New"/>
                <a:cs typeface="Courier New"/>
                <a:sym typeface="Courier New"/>
              </a:rPr>
              <a:t>       color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: red</a:t>
            </a:r>
            <a:r>
              <a:rPr lang="en" b="1" dirty="0" smtClean="0"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b="1" dirty="0" smtClean="0"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 dirty="0" smtClean="0">
                <a:latin typeface="Courier New"/>
                <a:ea typeface="Courier New"/>
                <a:cs typeface="Courier New"/>
                <a:sym typeface="Courier New"/>
              </a:rPr>
              <a:t>   &lt;/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style&gt;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&lt;/head&gt;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&lt;body&gt;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dirty="0" smtClean="0">
                <a:latin typeface="Courier New"/>
                <a:ea typeface="Courier New"/>
                <a:cs typeface="Courier New"/>
                <a:sym typeface="Courier New"/>
              </a:rPr>
              <a:t> &lt;h1&gt;Hello World&lt;/h1&gt;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ourier New"/>
                <a:ea typeface="Courier New"/>
                <a:cs typeface="Courier New"/>
                <a:sym typeface="Courier New"/>
              </a:rPr>
              <a:t>  &lt;p&gt;I’m Hubo!&lt;/p&gt;  </a:t>
            </a:r>
            <a:endParaRPr lang="en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&lt;/body&gt;</a:t>
            </a:r>
          </a:p>
        </p:txBody>
      </p:sp>
    </p:spTree>
    <p:extLst>
      <p:ext uri="{BB962C8B-B14F-4D97-AF65-F5344CB8AC3E}">
        <p14:creationId xmlns:p14="http://schemas.microsoft.com/office/powerpoint/2010/main" val="86346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3. External </a:t>
            </a:r>
            <a:r>
              <a:rPr lang="en" dirty="0"/>
              <a:t>CSS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b="1" dirty="0"/>
              <a:t>Identical to internal CSS</a:t>
            </a:r>
            <a:r>
              <a:rPr lang="en" dirty="0"/>
              <a:t>, except for the </a:t>
            </a:r>
            <a:r>
              <a:rPr lang="en" b="1" dirty="0"/>
              <a:t>location</a:t>
            </a:r>
            <a:r>
              <a:rPr lang="en" dirty="0"/>
              <a:t> of the CSS code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CSS styling defined in an external .css file and linked in HTML &lt;head&gt;</a:t>
            </a:r>
          </a:p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b="1" dirty="0" smtClean="0"/>
              <a:t>BEST</a:t>
            </a:r>
            <a:r>
              <a:rPr lang="en" dirty="0" smtClean="0"/>
              <a:t> </a:t>
            </a:r>
            <a:r>
              <a:rPr lang="en" dirty="0"/>
              <a:t>practice for defining CSS!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b="1" dirty="0"/>
              <a:t>Use external CSS whenever possible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Arial"/>
                <a:ea typeface="Arial"/>
                <a:cs typeface="Arial"/>
                <a:sym typeface="Arial"/>
              </a:rPr>
              <a:t>HTML file: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smtClean="0">
                <a:latin typeface="Courier New"/>
                <a:ea typeface="Courier New"/>
                <a:cs typeface="Courier New"/>
                <a:sym typeface="Courier New"/>
              </a:rPr>
              <a:t>&lt;!DOCTYPE html&gt;</a:t>
            </a:r>
            <a:endParaRPr lang="en"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&lt;head&gt;</a:t>
            </a:r>
            <a:b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 dirty="0" smtClean="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000" b="1" dirty="0" smtClean="0"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sz="1000" b="1" dirty="0">
                <a:latin typeface="Courier New"/>
                <a:ea typeface="Courier New"/>
                <a:cs typeface="Courier New"/>
                <a:sym typeface="Courier New"/>
              </a:rPr>
              <a:t>link </a:t>
            </a:r>
            <a:r>
              <a:rPr lang="en" sz="1000" b="1" dirty="0">
                <a:solidFill>
                  <a:srgbClr val="92D050"/>
                </a:solidFill>
                <a:latin typeface="Courier New"/>
                <a:ea typeface="Courier New"/>
                <a:cs typeface="Courier New"/>
                <a:sym typeface="Courier New"/>
              </a:rPr>
              <a:t>rel</a:t>
            </a:r>
            <a:r>
              <a:rPr lang="en" sz="1000" b="1" dirty="0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000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"stylesheet" </a:t>
            </a:r>
            <a:r>
              <a:rPr lang="en" sz="1000" b="1" dirty="0" smtClean="0">
                <a:solidFill>
                  <a:srgbClr val="92D050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" sz="1000" b="1" dirty="0" smtClean="0">
                <a:solidFill>
                  <a:schemeClr val="bg2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000" b="1" dirty="0" smtClean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“text/css” </a:t>
            </a:r>
            <a:r>
              <a:rPr lang="en" sz="1000" b="1" dirty="0" smtClean="0">
                <a:solidFill>
                  <a:srgbClr val="92D050"/>
                </a:solidFill>
                <a:latin typeface="Courier New"/>
                <a:ea typeface="Courier New"/>
                <a:cs typeface="Courier New"/>
                <a:sym typeface="Courier New"/>
              </a:rPr>
              <a:t>href</a:t>
            </a:r>
            <a:r>
              <a:rPr lang="en" sz="1000" b="1" dirty="0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000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"styles.css"</a:t>
            </a:r>
            <a:r>
              <a:rPr lang="en" sz="1000" b="1" dirty="0">
                <a:solidFill>
                  <a:schemeClr val="bg2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&lt;/head&gt;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smtClean="0">
                <a:latin typeface="Courier New"/>
                <a:ea typeface="Courier New"/>
                <a:cs typeface="Courier New"/>
                <a:sym typeface="Courier New"/>
              </a:rPr>
              <a:t>&lt;body&gt;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smtClean="0">
                <a:latin typeface="Courier New"/>
                <a:ea typeface="Courier New"/>
                <a:cs typeface="Courier New"/>
                <a:sym typeface="Courier New"/>
              </a:rPr>
              <a:t>&lt;/body&gt;</a:t>
            </a:r>
            <a:endParaRPr lang="en"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Arial"/>
                <a:ea typeface="Arial"/>
                <a:cs typeface="Arial"/>
                <a:sym typeface="Arial"/>
              </a:rPr>
              <a:t>CSS file: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h1 {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00" dirty="0" smtClean="0">
                <a:latin typeface="Courier New"/>
                <a:ea typeface="Courier New"/>
                <a:cs typeface="Courier New"/>
                <a:sym typeface="Courier New"/>
              </a:rPr>
              <a:t> color</a:t>
            </a: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: blue;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00" dirty="0" smtClean="0">
                <a:latin typeface="Courier New"/>
                <a:ea typeface="Courier New"/>
                <a:cs typeface="Courier New"/>
                <a:sym typeface="Courier New"/>
              </a:rPr>
              <a:t> }</a:t>
            </a:r>
            <a:endParaRPr lang="en"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p </a:t>
            </a:r>
            <a:r>
              <a:rPr lang="en" sz="1000" dirty="0" smtClean="0"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endParaRPr lang="en" sz="1000" dirty="0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00" dirty="0" smtClean="0">
                <a:latin typeface="Courier New"/>
                <a:ea typeface="Courier New"/>
                <a:cs typeface="Courier New"/>
                <a:sym typeface="Courier New"/>
              </a:rPr>
              <a:t> color</a:t>
            </a: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: red;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smtClean="0"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lang="en" sz="10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13469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to link the HTML and CSS file</a:t>
            </a:r>
            <a:endParaRPr lang="ko-KR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  <a:t>&lt;link </a:t>
            </a:r>
            <a:r>
              <a:rPr lang="en" altLang="ko-KR" b="1" dirty="0">
                <a:solidFill>
                  <a:srgbClr val="92D050"/>
                </a:solidFill>
                <a:latin typeface="Courier New"/>
                <a:ea typeface="Courier New"/>
                <a:cs typeface="Courier New"/>
                <a:sym typeface="Courier New"/>
              </a:rPr>
              <a:t>rel</a:t>
            </a:r>
            <a: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altLang="ko-KR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"stylesheet" </a:t>
            </a:r>
            <a:r>
              <a:rPr lang="en" altLang="ko-KR" b="1" dirty="0">
                <a:solidFill>
                  <a:srgbClr val="92D050"/>
                </a:solidFill>
                <a:latin typeface="Courier New"/>
                <a:ea typeface="Courier New"/>
                <a:cs typeface="Courier New"/>
                <a:sym typeface="Courier New"/>
              </a:rPr>
              <a:t>type</a:t>
            </a:r>
            <a:r>
              <a:rPr lang="en" altLang="ko-KR" b="1" dirty="0">
                <a:solidFill>
                  <a:schemeClr val="bg2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altLang="ko-KR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“text/css” </a:t>
            </a:r>
            <a:r>
              <a:rPr lang="en" altLang="ko-KR" b="1" dirty="0" smtClean="0">
                <a:solidFill>
                  <a:srgbClr val="92D050"/>
                </a:solidFill>
                <a:latin typeface="Courier New"/>
                <a:ea typeface="Courier New"/>
                <a:cs typeface="Courier New"/>
                <a:sym typeface="Courier New"/>
              </a:rPr>
              <a:t>href</a:t>
            </a:r>
            <a:r>
              <a:rPr lang="en" altLang="ko-KR" b="1" dirty="0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altLang="ko-KR" b="1" dirty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"styles.css</a:t>
            </a:r>
            <a:r>
              <a:rPr lang="en" altLang="ko-KR" b="1" dirty="0" smtClean="0">
                <a:solidFill>
                  <a:srgbClr val="FFC000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" altLang="ko-KR" b="1" dirty="0" smtClean="0">
                <a:solidFill>
                  <a:schemeClr val="bg2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en-US" altLang="ko-KR" b="1" dirty="0" err="1" smtClean="0">
                <a:solidFill>
                  <a:schemeClr val="bg2">
                    <a:lumMod val="50000"/>
                  </a:schemeClr>
                </a:solidFill>
                <a:latin typeface="Open Sans" panose="020B0600000101010101" charset="0"/>
                <a:ea typeface="Open Sans" panose="020B0600000101010101" charset="0"/>
                <a:cs typeface="Open Sans" panose="020B0600000101010101" charset="0"/>
                <a:sym typeface="Courier New"/>
              </a:rPr>
              <a:t>rel</a:t>
            </a:r>
            <a:r>
              <a:rPr lang="en-US" altLang="ko-KR" b="1" dirty="0" smtClean="0">
                <a:solidFill>
                  <a:schemeClr val="bg2">
                    <a:lumMod val="50000"/>
                  </a:schemeClr>
                </a:solidFill>
                <a:latin typeface="Open Sans" panose="020B0600000101010101" charset="0"/>
                <a:ea typeface="Open Sans" panose="020B0600000101010101" charset="0"/>
                <a:cs typeface="Open Sans" panose="020B0600000101010101" charset="0"/>
                <a:sym typeface="Courier New"/>
              </a:rPr>
              <a:t>:  relationship between html and </a:t>
            </a:r>
            <a:r>
              <a:rPr lang="en-US" altLang="ko-KR" b="1" dirty="0" err="1" smtClean="0">
                <a:solidFill>
                  <a:schemeClr val="bg2">
                    <a:lumMod val="50000"/>
                  </a:schemeClr>
                </a:solidFill>
                <a:latin typeface="Open Sans" panose="020B0600000101010101" charset="0"/>
                <a:ea typeface="Open Sans" panose="020B0600000101010101" charset="0"/>
                <a:cs typeface="Open Sans" panose="020B0600000101010101" charset="0"/>
                <a:sym typeface="Courier New"/>
              </a:rPr>
              <a:t>css</a:t>
            </a:r>
            <a:endParaRPr lang="en-US" altLang="ko-KR" b="1" dirty="0" smtClean="0">
              <a:solidFill>
                <a:schemeClr val="bg2">
                  <a:lumMod val="50000"/>
                </a:schemeClr>
              </a:solidFill>
              <a:latin typeface="Open Sans" panose="020B0600000101010101" charset="0"/>
              <a:ea typeface="Open Sans" panose="020B0600000101010101" charset="0"/>
              <a:cs typeface="Open Sans" panose="020B0600000101010101" charset="0"/>
              <a:sym typeface="Courier New"/>
            </a:endParaRPr>
          </a:p>
          <a:p>
            <a:pPr marL="342900" indent="-342900">
              <a:buAutoNum type="arabicPeriod"/>
            </a:pP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  <a:latin typeface="Open Sans" panose="020B0600000101010101" charset="0"/>
                <a:ea typeface="Open Sans" panose="020B0600000101010101" charset="0"/>
                <a:cs typeface="Open Sans" panose="020B0600000101010101" charset="0"/>
                <a:sym typeface="Courier New"/>
              </a:rPr>
              <a:t>t</a:t>
            </a:r>
            <a:r>
              <a:rPr lang="en-US" altLang="ko-KR" b="1" dirty="0" smtClean="0">
                <a:solidFill>
                  <a:schemeClr val="bg2">
                    <a:lumMod val="50000"/>
                  </a:schemeClr>
                </a:solidFill>
                <a:latin typeface="Open Sans" panose="020B0600000101010101" charset="0"/>
                <a:ea typeface="Open Sans" panose="020B0600000101010101" charset="0"/>
                <a:cs typeface="Open Sans" panose="020B0600000101010101" charset="0"/>
                <a:sym typeface="Courier New"/>
              </a:rPr>
              <a:t>ype: type of document being linked</a:t>
            </a:r>
          </a:p>
          <a:p>
            <a:pPr marL="342900" indent="-342900">
              <a:buAutoNum type="arabicPeriod"/>
            </a:pPr>
            <a:r>
              <a:rPr lang="en-US" altLang="ko-KR" b="1" dirty="0" err="1">
                <a:solidFill>
                  <a:schemeClr val="bg2">
                    <a:lumMod val="50000"/>
                  </a:schemeClr>
                </a:solidFill>
                <a:latin typeface="Open Sans" panose="020B0600000101010101" charset="0"/>
                <a:ea typeface="Open Sans" panose="020B0600000101010101" charset="0"/>
                <a:cs typeface="Open Sans" panose="020B0600000101010101" charset="0"/>
                <a:sym typeface="Courier New"/>
              </a:rPr>
              <a:t>h</a:t>
            </a:r>
            <a:r>
              <a:rPr lang="en-US" altLang="ko-KR" b="1" dirty="0" err="1" smtClean="0">
                <a:solidFill>
                  <a:schemeClr val="bg2">
                    <a:lumMod val="50000"/>
                  </a:schemeClr>
                </a:solidFill>
                <a:latin typeface="Open Sans" panose="020B0600000101010101" charset="0"/>
                <a:ea typeface="Open Sans" panose="020B0600000101010101" charset="0"/>
                <a:cs typeface="Open Sans" panose="020B0600000101010101" charset="0"/>
                <a:sym typeface="Courier New"/>
              </a:rPr>
              <a:t>ref</a:t>
            </a:r>
            <a:r>
              <a:rPr lang="en-US" altLang="ko-KR" b="1" dirty="0" smtClean="0">
                <a:solidFill>
                  <a:schemeClr val="bg2">
                    <a:lumMod val="50000"/>
                  </a:schemeClr>
                </a:solidFill>
                <a:latin typeface="Open Sans" panose="020B0600000101010101" charset="0"/>
                <a:ea typeface="Open Sans" panose="020B0600000101010101" charset="0"/>
                <a:cs typeface="Open Sans" panose="020B0600000101010101" charset="0"/>
                <a:sym typeface="Courier New"/>
              </a:rPr>
              <a:t>: should indicate the path or the address to the </a:t>
            </a:r>
            <a:r>
              <a:rPr lang="en-US" altLang="ko-KR" b="1" dirty="0" err="1" smtClean="0">
                <a:solidFill>
                  <a:schemeClr val="bg2">
                    <a:lumMod val="50000"/>
                  </a:schemeClr>
                </a:solidFill>
                <a:latin typeface="Open Sans" panose="020B0600000101010101" charset="0"/>
                <a:ea typeface="Open Sans" panose="020B0600000101010101" charset="0"/>
                <a:cs typeface="Open Sans" panose="020B0600000101010101" charset="0"/>
                <a:sym typeface="Courier New"/>
              </a:rPr>
              <a:t>css</a:t>
            </a:r>
            <a:r>
              <a:rPr lang="en-US" altLang="ko-KR" b="1" dirty="0" smtClean="0">
                <a:solidFill>
                  <a:schemeClr val="bg2">
                    <a:lumMod val="50000"/>
                  </a:schemeClr>
                </a:solidFill>
                <a:latin typeface="Open Sans" panose="020B0600000101010101" charset="0"/>
                <a:ea typeface="Open Sans" panose="020B0600000101010101" charset="0"/>
                <a:cs typeface="Open Sans" panose="020B0600000101010101" charset="0"/>
                <a:sym typeface="Courier New"/>
              </a:rPr>
              <a:t> file (the </a:t>
            </a:r>
            <a:r>
              <a:rPr lang="en-US" altLang="ko-KR" b="1" dirty="0" err="1" smtClean="0">
                <a:solidFill>
                  <a:schemeClr val="bg2">
                    <a:lumMod val="50000"/>
                  </a:schemeClr>
                </a:solidFill>
                <a:latin typeface="Open Sans" panose="020B0600000101010101" charset="0"/>
                <a:ea typeface="Open Sans" panose="020B0600000101010101" charset="0"/>
                <a:cs typeface="Open Sans" panose="020B0600000101010101" charset="0"/>
                <a:sym typeface="Courier New"/>
              </a:rPr>
              <a:t>css</a:t>
            </a:r>
            <a:r>
              <a:rPr lang="en-US" altLang="ko-KR" b="1" dirty="0" smtClean="0">
                <a:solidFill>
                  <a:schemeClr val="bg2">
                    <a:lumMod val="50000"/>
                  </a:schemeClr>
                </a:solidFill>
                <a:latin typeface="Open Sans" panose="020B0600000101010101" charset="0"/>
                <a:ea typeface="Open Sans" panose="020B0600000101010101" charset="0"/>
                <a:cs typeface="Open Sans" panose="020B0600000101010101" charset="0"/>
                <a:sym typeface="Courier New"/>
              </a:rPr>
              <a:t> file name)</a:t>
            </a:r>
          </a:p>
          <a:p>
            <a:pPr marL="342900" indent="-342900">
              <a:buAutoNum type="arabicPeriod"/>
            </a:pPr>
            <a:endParaRPr lang="en" altLang="ko-KR" b="1" dirty="0" smtClean="0">
              <a:solidFill>
                <a:schemeClr val="bg2">
                  <a:lumMod val="50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6078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Syntax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Consists of </a:t>
            </a:r>
            <a:r>
              <a:rPr lang="en" b="1" dirty="0"/>
              <a:t>selectors</a:t>
            </a:r>
            <a:r>
              <a:rPr lang="en" dirty="0"/>
              <a:t> and </a:t>
            </a:r>
            <a:r>
              <a:rPr lang="en" b="1" dirty="0"/>
              <a:t>declaration blocks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Selector: </a:t>
            </a:r>
            <a:r>
              <a:rPr lang="en" dirty="0" smtClean="0"/>
              <a:t>h1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Curly brackets</a:t>
            </a:r>
            <a:endParaRPr lang="en" dirty="0"/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Each </a:t>
            </a:r>
            <a:r>
              <a:rPr lang="en" dirty="0"/>
              <a:t>declaration consists of </a:t>
            </a:r>
            <a:r>
              <a:rPr lang="en" b="1" dirty="0"/>
              <a:t>property</a:t>
            </a:r>
            <a:r>
              <a:rPr lang="en" dirty="0"/>
              <a:t> and </a:t>
            </a:r>
            <a:r>
              <a:rPr lang="en" b="1" dirty="0"/>
              <a:t>value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Property: color, font-size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Value: blue, </a:t>
            </a:r>
            <a:r>
              <a:rPr lang="en" dirty="0" smtClean="0"/>
              <a:t>12px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b="1" dirty="0" smtClean="0"/>
              <a:t>Needs a semicolon at the end</a:t>
            </a:r>
            <a:endParaRPr lang="en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0132" t="23467" r="8601" b="20119"/>
          <a:stretch/>
        </p:blipFill>
        <p:spPr>
          <a:xfrm>
            <a:off x="4572000" y="1680210"/>
            <a:ext cx="4353800" cy="2694940"/>
          </a:xfrm>
          <a:prstGeom prst="rect">
            <a:avLst/>
          </a:prstGeom>
        </p:spPr>
      </p:pic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62803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Declarations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Pairs of </a:t>
            </a:r>
            <a:r>
              <a:rPr lang="en" b="1" dirty="0"/>
              <a:t>properties</a:t>
            </a:r>
            <a:r>
              <a:rPr lang="en" dirty="0"/>
              <a:t> and </a:t>
            </a:r>
            <a:r>
              <a:rPr lang="en" b="1" dirty="0"/>
              <a:t>values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Properties: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background-color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color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font-family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font-size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text-align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and more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h1 {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color:blue;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	font-size:12px;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3767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Selectors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Allows CSS to locate the appropriate HTML elements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Four </a:t>
            </a:r>
            <a:r>
              <a:rPr lang="en" dirty="0"/>
              <a:t>types of selectors:</a:t>
            </a:r>
          </a:p>
          <a:p>
            <a:pPr marL="914400" lvl="1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" altLang="ko-KR" dirty="0"/>
              <a:t>Universal </a:t>
            </a:r>
            <a:r>
              <a:rPr lang="en" altLang="ko-KR" dirty="0" smtClean="0"/>
              <a:t>selector</a:t>
            </a:r>
            <a:endParaRPr lang="en" dirty="0" smtClean="0"/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Element </a:t>
            </a:r>
            <a:r>
              <a:rPr lang="en" dirty="0"/>
              <a:t>selector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Id selector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Class </a:t>
            </a:r>
            <a:r>
              <a:rPr lang="en" dirty="0" smtClean="0"/>
              <a:t>selector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h1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 {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	color:blue;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	font-size:12px;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h1 is an example of an element selector.</a:t>
            </a:r>
          </a:p>
        </p:txBody>
      </p:sp>
    </p:spTree>
    <p:extLst>
      <p:ext uri="{BB962C8B-B14F-4D97-AF65-F5344CB8AC3E}">
        <p14:creationId xmlns:p14="http://schemas.microsoft.com/office/powerpoint/2010/main" val="145146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Review: Div Element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An empty </a:t>
            </a:r>
            <a:r>
              <a:rPr lang="en" b="1" dirty="0"/>
              <a:t>container</a:t>
            </a:r>
            <a:r>
              <a:rPr lang="en" dirty="0"/>
              <a:t> </a:t>
            </a:r>
            <a:r>
              <a:rPr lang="en" dirty="0" smtClean="0"/>
              <a:t>element</a:t>
            </a:r>
            <a:endParaRPr lang="en" dirty="0"/>
          </a:p>
          <a:p>
            <a:pPr marL="5143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dirty="0"/>
              <a:t>Useful for applying a specific styling for all elements within &lt;div</a:t>
            </a:r>
            <a:r>
              <a:rPr lang="en" dirty="0" smtClean="0"/>
              <a:t>&gt;</a:t>
            </a:r>
          </a:p>
          <a:p>
            <a:pPr marL="5143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dirty="0" smtClean="0"/>
              <a:t>Extremely useful for organizing the css code</a:t>
            </a:r>
          </a:p>
          <a:p>
            <a:pPr marL="5143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" dirty="0" smtClean="0"/>
              <a:t>For example, put all headings together</a:t>
            </a:r>
            <a:endParaRPr lang="en" dirty="0"/>
          </a:p>
        </p:txBody>
      </p:sp>
      <p:sp>
        <p:nvSpPr>
          <p:cNvPr id="144" name="Shape 144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&lt;div style=”color:red;”&gt;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…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153804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Universal Selector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Selects </a:t>
            </a:r>
            <a:r>
              <a:rPr lang="en-US" altLang="ko-KR" b="1" dirty="0" smtClean="0"/>
              <a:t>every</a:t>
            </a:r>
            <a:r>
              <a:rPr lang="en-US" altLang="ko-KR" dirty="0" smtClean="0"/>
              <a:t> element from the webpage and applies the style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Uses *</a:t>
            </a:r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altLang="ko-KR" dirty="0" smtClean="0"/>
              <a:t>*  {</a:t>
            </a:r>
          </a:p>
          <a:p>
            <a:r>
              <a:rPr lang="en-US" altLang="ko-KR" dirty="0" smtClean="0"/>
              <a:t>       color: red;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}</a:t>
            </a:r>
          </a:p>
        </p:txBody>
      </p:sp>
    </p:spTree>
    <p:extLst>
      <p:ext uri="{BB962C8B-B14F-4D97-AF65-F5344CB8AC3E}">
        <p14:creationId xmlns:p14="http://schemas.microsoft.com/office/powerpoint/2010/main" val="6883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to save HTML and CSS files in Sublime Text (1)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036732" y="1266175"/>
            <a:ext cx="2795567" cy="33027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Let’s say you wrote your html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But it’s gray!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Sublime doesn’t know we are writing html code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410" r="70271" b="71333"/>
          <a:stretch/>
        </p:blipFill>
        <p:spPr>
          <a:xfrm>
            <a:off x="150878" y="1391225"/>
            <a:ext cx="5623389" cy="26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4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Id Selectors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Finds HTML elements based on their </a:t>
            </a:r>
            <a:r>
              <a:rPr lang="en" b="1" dirty="0"/>
              <a:t>“id” </a:t>
            </a:r>
            <a:r>
              <a:rPr lang="en" dirty="0"/>
              <a:t>attribute</a:t>
            </a:r>
          </a:p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Each id should be </a:t>
            </a:r>
            <a:r>
              <a:rPr lang="en" b="1" dirty="0"/>
              <a:t>unique</a:t>
            </a:r>
            <a:r>
              <a:rPr lang="en" dirty="0"/>
              <a:t> in a page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Only one element with a particular id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No more than one id per element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HTML file: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&lt;p 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id=”para1”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&gt;hello&lt;/p&gt;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CSS file: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#para1 {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	text-align:center;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	color:red;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4561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Class Selectors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Finds HTML elements based on their “class” attribute</a:t>
            </a:r>
          </a:p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Not unique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Multiple elements in a same class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Each element can be in </a:t>
            </a:r>
            <a:r>
              <a:rPr lang="en" b="1" dirty="0"/>
              <a:t>multiple classes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HTML file: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&lt;p </a:t>
            </a: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class=”para2 para3”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&gt;hello&lt;/p&gt;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CSS file: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.para2 {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	text-align</a:t>
            </a:r>
            <a:r>
              <a:rPr lang="en" dirty="0" smtClean="0">
                <a:latin typeface="Courier New"/>
                <a:ea typeface="Courier New"/>
                <a:cs typeface="Courier New"/>
                <a:sym typeface="Courier New"/>
              </a:rPr>
              <a:t>: center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	color</a:t>
            </a:r>
            <a:r>
              <a:rPr lang="en" dirty="0" smtClean="0">
                <a:latin typeface="Courier New"/>
                <a:ea typeface="Courier New"/>
                <a:cs typeface="Courier New"/>
                <a:sym typeface="Courier New"/>
              </a:rPr>
              <a:t>: red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5980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Other Selector Specifications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Specifying HTML element types of a particular class</a:t>
            </a:r>
          </a:p>
          <a:p>
            <a:pPr marL="2857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dirty="0"/>
          </a:p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Grouping multiple selectors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p.center {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...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h1, h2, p.center {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...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895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Other Selector Specifications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Descendant selector (space): finds all the elements of specific type that are inside another specific type</a:t>
            </a:r>
          </a:p>
          <a:p>
            <a:pPr marL="2857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dirty="0"/>
          </a:p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Child selector (&gt;), adjacent sibling selector (+), general sibling selector (~), etc.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div p {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	...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descendant selector (div p) </a:t>
            </a:r>
            <a:r>
              <a:rPr lang="en" b="1" dirty="0"/>
              <a:t>selects all elements of type p</a:t>
            </a:r>
            <a:r>
              <a:rPr lang="en" dirty="0"/>
              <a:t> that are inside div elements.</a:t>
            </a:r>
          </a:p>
        </p:txBody>
      </p:sp>
    </p:spTree>
    <p:extLst>
      <p:ext uri="{BB962C8B-B14F-4D97-AF65-F5344CB8AC3E}">
        <p14:creationId xmlns:p14="http://schemas.microsoft.com/office/powerpoint/2010/main" val="139654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Colors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Different ways to represent color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Valid name: red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RGB value: </a:t>
            </a:r>
            <a:r>
              <a:rPr lang="en" dirty="0" smtClean="0"/>
              <a:t>rgb (</a:t>
            </a:r>
            <a:r>
              <a:rPr lang="en" dirty="0"/>
              <a:t>255</a:t>
            </a:r>
            <a:r>
              <a:rPr lang="en" dirty="0" smtClean="0"/>
              <a:t>, 0, 0</a:t>
            </a:r>
            <a:r>
              <a:rPr lang="en" dirty="0"/>
              <a:t>)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HEX value: #FF0000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h2 {</a:t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	background-color:#FF0000;</a:t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	color:rgb(255</a:t>
            </a:r>
            <a:r>
              <a:rPr lang="en" dirty="0" smtClean="0">
                <a:latin typeface="Courier New"/>
                <a:ea typeface="Courier New"/>
                <a:cs typeface="Courier New"/>
                <a:sym typeface="Courier New"/>
              </a:rPr>
              <a:t>, 255, 255</a:t>
            </a: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512975"/>
            <a:ext cx="3999900" cy="4055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08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Color (continued)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Background color: background </a:t>
            </a:r>
            <a:r>
              <a:rPr lang="en-US" altLang="ko-KR" b="1" dirty="0" smtClean="0"/>
              <a:t>only behind the element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Hue, Saturation, Lightness (HSL)</a:t>
            </a:r>
          </a:p>
          <a:p>
            <a:pPr lvl="1"/>
            <a:r>
              <a:rPr lang="en-US" altLang="ko-KR" dirty="0" smtClean="0"/>
              <a:t>             Hue: Color (0 – 360)</a:t>
            </a:r>
          </a:p>
          <a:p>
            <a:pPr lvl="1"/>
            <a:r>
              <a:rPr lang="en-US" altLang="ko-KR" dirty="0"/>
              <a:t> </a:t>
            </a:r>
            <a:r>
              <a:rPr lang="en-US" altLang="ko-KR" dirty="0" smtClean="0"/>
              <a:t>            Saturation: Amount of gray in a color (%)</a:t>
            </a:r>
          </a:p>
          <a:p>
            <a:pPr lvl="1"/>
            <a:r>
              <a:rPr lang="en-US" altLang="ko-KR" dirty="0" smtClean="0"/>
              <a:t>             Lightness: Amount of white in a color (%)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altLang="ko-KR" dirty="0" smtClean="0"/>
              <a:t>Opacity</a:t>
            </a:r>
          </a:p>
          <a:p>
            <a:pPr lvl="2"/>
            <a:r>
              <a:rPr lang="en-US" altLang="ko-KR" dirty="0"/>
              <a:t> </a:t>
            </a:r>
            <a:r>
              <a:rPr lang="en-US" altLang="ko-KR" dirty="0" smtClean="0"/>
              <a:t>           How transparent something is (0 – 1)</a:t>
            </a:r>
          </a:p>
          <a:p>
            <a:pPr lvl="2"/>
            <a:endParaRPr lang="en-US" altLang="ko-KR" dirty="0" smtClean="0"/>
          </a:p>
          <a:p>
            <a:pPr lvl="1"/>
            <a:endParaRPr lang="en-US" altLang="ko-KR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0889" r="76625" b="77444"/>
          <a:stretch/>
        </p:blipFill>
        <p:spPr>
          <a:xfrm>
            <a:off x="4572000" y="2313171"/>
            <a:ext cx="4305300" cy="120870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27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Fonts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/>
              <a:t>Can change the type, size, bold, italics, spacing, </a:t>
            </a:r>
            <a:r>
              <a:rPr lang="en-US" altLang="ko-KR" dirty="0" err="1" smtClean="0"/>
              <a:t>etc</a:t>
            </a:r>
            <a:endParaRPr lang="en-US" altLang="ko-KR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/>
              <a:t>Relevant Properties: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/>
              <a:t>font-family: typeface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/>
              <a:t>font-size: size of the letter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/>
              <a:t>line-height: space between each line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/>
              <a:t>text-align: where the text goes (left, center, right)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/>
              <a:t>word-spacing: space between each word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/>
              <a:t>letter-spacing: space between each letter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f</a:t>
            </a:r>
            <a:r>
              <a:rPr lang="en-US" altLang="ko-KR" dirty="0" smtClean="0"/>
              <a:t>ont-style: italics, bold, </a:t>
            </a:r>
            <a:r>
              <a:rPr lang="en-US" altLang="ko-KR" dirty="0" err="1" smtClean="0"/>
              <a:t>etc</a:t>
            </a:r>
            <a:endParaRPr lang="en-US" altLang="ko-KR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00" t="44956" r="66550" b="23489"/>
          <a:stretch/>
        </p:blipFill>
        <p:spPr>
          <a:xfrm>
            <a:off x="4638040" y="1701800"/>
            <a:ext cx="431791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8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Fonts (continued)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/>
              <a:t>font-family can have up to three values: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/>
              <a:t>First value: the default typeface if the computer of the user has it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/>
              <a:t>Second value: fallback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/>
              <a:t>Third value: final fallback (usually serif or sans-serif)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/>
              <a:t>If the typeface name is more than one word, use “ “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/>
              <a:t>“Open Sans”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/>
              <a:t>Google has many free typefaces you can use</a:t>
            </a:r>
            <a:endParaRPr lang="ko-KR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4703" r="74418" b="47636"/>
          <a:stretch/>
        </p:blipFill>
        <p:spPr>
          <a:xfrm>
            <a:off x="4562976" y="1266175"/>
            <a:ext cx="4348268" cy="73243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050" name="Picture 2" descr="Image result for serif vs sans ser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52" y="2314549"/>
            <a:ext cx="3876779" cy="193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46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Fonts measurements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 smtClean="0"/>
              <a:t>Three types of font-size: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ko-KR" dirty="0" smtClean="0"/>
              <a:t>       1. Pixels (</a:t>
            </a:r>
            <a:r>
              <a:rPr lang="en-US" altLang="ko-KR" dirty="0" err="1" smtClean="0"/>
              <a:t>px</a:t>
            </a:r>
            <a:r>
              <a:rPr lang="en-US" altLang="ko-KR" dirty="0" smtClean="0"/>
              <a:t>): number of pixels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ko-KR" dirty="0"/>
              <a:t> </a:t>
            </a:r>
            <a:r>
              <a:rPr lang="en-US" altLang="ko-KR" dirty="0" smtClean="0"/>
              <a:t>      2. Ems (</a:t>
            </a:r>
            <a:r>
              <a:rPr lang="en-US" altLang="ko-KR" dirty="0" err="1" smtClean="0"/>
              <a:t>em</a:t>
            </a:r>
            <a:r>
              <a:rPr lang="en-US" altLang="ko-KR" dirty="0" smtClean="0"/>
              <a:t>): relative to parent element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ko-KR" dirty="0"/>
              <a:t> </a:t>
            </a:r>
            <a:r>
              <a:rPr lang="en-US" altLang="ko-KR" dirty="0" smtClean="0"/>
              <a:t>      3. Percentage (%): relative the default size</a:t>
            </a:r>
            <a:endParaRPr lang="ko-KR" altLang="en-US" dirty="0"/>
          </a:p>
        </p:txBody>
      </p:sp>
      <p:sp>
        <p:nvSpPr>
          <p:cNvPr id="10" name="AutoShape 10" descr="Image result for em percentage pix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8085" t="34407" r="46509" b="45563"/>
          <a:stretch/>
        </p:blipFill>
        <p:spPr>
          <a:xfrm>
            <a:off x="1703615" y="2917525"/>
            <a:ext cx="5655128" cy="140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3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CSS Box Model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Relevant properties: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m</a:t>
            </a:r>
            <a:r>
              <a:rPr lang="en" dirty="0" smtClean="0"/>
              <a:t>argin: thickness of the margin</a:t>
            </a:r>
            <a:endParaRPr lang="en" dirty="0"/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" dirty="0" smtClean="0"/>
              <a:t>order:  style of the borders</a:t>
            </a:r>
            <a:endParaRPr lang="en" dirty="0"/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" dirty="0" smtClean="0"/>
              <a:t>adding: extra space</a:t>
            </a:r>
            <a:endParaRPr lang="en" dirty="0"/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</a:t>
            </a:r>
            <a:r>
              <a:rPr lang="en" dirty="0" smtClean="0"/>
              <a:t>idth: how wide the box is (px)</a:t>
            </a:r>
            <a:endParaRPr lang="en" dirty="0"/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" dirty="0" smtClean="0"/>
              <a:t>eight: how tall the box is (px)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overflow</a:t>
            </a:r>
            <a:endParaRPr lang="en" dirty="0"/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0" name="Shape 250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51" name="Shape 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399" y="1266174"/>
            <a:ext cx="3999900" cy="3011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54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to save HTML and CSS files in Sublime Text (2)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036732" y="1266175"/>
            <a:ext cx="2795567" cy="33027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Let’s let Sublime know we’re writing html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View -&gt; Syntax -&gt; HTML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55125" b="27000"/>
          <a:stretch/>
        </p:blipFill>
        <p:spPr>
          <a:xfrm>
            <a:off x="747143" y="1200861"/>
            <a:ext cx="3928271" cy="359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2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Why is CSS Box Model important?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266175"/>
            <a:ext cx="4067796" cy="33027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There exists many different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All have different display sizes and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Use properties:</a:t>
            </a:r>
          </a:p>
          <a:p>
            <a:pPr lvl="1"/>
            <a:r>
              <a:rPr lang="en-US" altLang="ko-KR" dirty="0" smtClean="0"/>
              <a:t>	min-height: minimum </a:t>
            </a:r>
            <a:r>
              <a:rPr lang="en-US" altLang="ko-KR" dirty="0" err="1" smtClean="0"/>
              <a:t>px</a:t>
            </a:r>
            <a:r>
              <a:rPr lang="en-US" altLang="ko-KR" dirty="0" smtClean="0"/>
              <a:t> length of box</a:t>
            </a:r>
          </a:p>
          <a:p>
            <a:pPr lvl="1"/>
            <a:r>
              <a:rPr lang="en-US" altLang="ko-KR" dirty="0"/>
              <a:t>	</a:t>
            </a:r>
            <a:r>
              <a:rPr lang="en-US" altLang="ko-KR" dirty="0" smtClean="0"/>
              <a:t>max-width: maximum </a:t>
            </a:r>
            <a:r>
              <a:rPr lang="en-US" altLang="ko-KR" dirty="0" err="1" smtClean="0"/>
              <a:t>px</a:t>
            </a:r>
            <a:r>
              <a:rPr lang="en-US" altLang="ko-KR" dirty="0" smtClean="0"/>
              <a:t> length of box</a:t>
            </a:r>
          </a:p>
          <a:p>
            <a:pPr lvl="1"/>
            <a:r>
              <a:rPr lang="en-US" altLang="ko-KR" dirty="0"/>
              <a:t>	</a:t>
            </a:r>
            <a:r>
              <a:rPr lang="en-US" altLang="ko-KR" dirty="0" smtClean="0"/>
              <a:t>overflow: what happens if box is too big           (scroll, hidden)</a:t>
            </a:r>
          </a:p>
        </p:txBody>
      </p:sp>
      <p:pic>
        <p:nvPicPr>
          <p:cNvPr id="1028" name="Picture 4" descr="Image result for different types of devic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6"/>
          <a:stretch/>
        </p:blipFill>
        <p:spPr bwMode="auto">
          <a:xfrm>
            <a:off x="4787733" y="1365585"/>
            <a:ext cx="3942561" cy="282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75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CSS Box Model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Properties width and height specifies the size of only the </a:t>
            </a:r>
            <a:r>
              <a:rPr lang="en" dirty="0" smtClean="0"/>
              <a:t>content</a:t>
            </a:r>
          </a:p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dirty="0"/>
          </a:p>
        </p:txBody>
      </p:sp>
      <p:sp>
        <p:nvSpPr>
          <p:cNvPr id="258" name="Shape 258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CSS file: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div {</a:t>
            </a:r>
            <a:b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    background-color: lightgrey;</a:t>
            </a:r>
            <a:b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    width: 300px;</a:t>
            </a:r>
            <a:b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    border: 25px solid green;</a:t>
            </a:r>
            <a:b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    padding: 25px;</a:t>
            </a:r>
            <a:b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    margin: 25px;</a:t>
            </a:r>
            <a:b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HTML file: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...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&lt;div&gt;Hello&lt;/div&gt;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</p:txBody>
      </p:sp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3790800"/>
            <a:ext cx="2621949" cy="778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51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Example: Table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Plain HTML table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body" idx="2"/>
          </p:nvPr>
        </p:nvSpPr>
        <p:spPr>
          <a:xfrm>
            <a:off x="4275632" y="396257"/>
            <a:ext cx="3999900" cy="412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&lt;table&gt;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&lt;tr&gt;</a:t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		&lt;th&gt;Firstname&lt;/th&gt;</a:t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		&lt;th&gt;Lastname&lt;/th&gt;</a:t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		&lt;th&gt;Savings&lt;/th&gt;</a:t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	&lt;/tr&gt;</a:t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	&lt;tr&gt;</a:t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		&lt;td&gt;Peter&lt;/td&gt;</a:t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		&lt;td&gt;Griffin&lt;/td&gt;</a:t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		&lt;td&gt;$100&lt;/td&gt;</a:t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	&lt;/tr&gt;</a:t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	...</a:t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	&lt;tr&gt;</a:t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		&lt;td&gt;Cleveland&lt;/td&gt;</a:t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		&lt;td&gt;Brown&lt;/td&gt;</a:t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		&lt;td&gt;$250&lt;/td&gt;</a:t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	&lt;/tr&gt;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&lt;/table&gt;</a:t>
            </a:r>
          </a:p>
        </p:txBody>
      </p:sp>
      <p:pic>
        <p:nvPicPr>
          <p:cNvPr id="267" name="Shape 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1843" y="2399224"/>
            <a:ext cx="1990725" cy="1095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52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Example: Table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Add a border to the table and all its entries</a:t>
            </a:r>
          </a:p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Text-align all entries to the left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table, td, th {    </a:t>
            </a:r>
            <a:br>
              <a:rPr lang="en" b="1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    border: 1px solid #ddd;</a:t>
            </a:r>
            <a:br>
              <a:rPr lang="en" b="1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    text-align: left;</a:t>
            </a:r>
            <a:br>
              <a:rPr lang="en" b="1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pic>
        <p:nvPicPr>
          <p:cNvPr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3425" y="3078475"/>
            <a:ext cx="2076450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17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Example: Table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Collapse borders (combines two layers of borders into one)</a:t>
            </a:r>
          </a:p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Extend width to fill up the page (makes it more consistent and readable)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table, td, th {    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border: 1px solid #ddd;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text-align: left;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table {</a:t>
            </a:r>
            <a:br>
              <a:rPr lang="en" b="1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	border-collapse: collapse;</a:t>
            </a:r>
            <a:br>
              <a:rPr lang="en" b="1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	width: 100%;</a:t>
            </a:r>
            <a:br>
              <a:rPr lang="en" b="1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pic>
        <p:nvPicPr>
          <p:cNvPr id="283" name="Shape 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3228581"/>
            <a:ext cx="3999900" cy="4866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554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Example: Table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Add padding to each entry to increase readability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table, td, th {    </a:t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	border: 1px solid #ddd;</a:t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	text-align: left;</a:t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table {</a:t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	border-collapse: collapse;</a:t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	width: 100%;</a:t>
            </a:r>
            <a:br>
              <a:rPr lang="en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th, td {</a:t>
            </a:r>
            <a:br>
              <a:rPr lang="en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	padding: 15px;</a:t>
            </a:r>
            <a:br>
              <a:rPr lang="en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834238"/>
            <a:ext cx="3999900" cy="1085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7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Example: Table</a:t>
            </a:r>
          </a:p>
        </p:txBody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Add color variation to distinguish the header row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body" idx="2"/>
          </p:nvPr>
        </p:nvSpPr>
        <p:spPr>
          <a:xfrm>
            <a:off x="4832400" y="445025"/>
            <a:ext cx="3999900" cy="412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table, td, th {    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border: 1px solid #ddd;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text-align: left;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table {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border-collapse: collapse;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width: 100%;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th, td {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	padding: 15px;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th {</a:t>
            </a:r>
          </a:p>
          <a:p>
            <a:pPr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background-color: #4CAF50;</a:t>
            </a:r>
            <a:br>
              <a:rPr lang="en" b="1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	color: #FFFFFF;</a:t>
            </a:r>
            <a:br>
              <a:rPr lang="en" b="1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pic>
        <p:nvPicPr>
          <p:cNvPr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833094"/>
            <a:ext cx="3999899" cy="1086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24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Example: Navigation Bar</a:t>
            </a:r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Can be implemented as </a:t>
            </a:r>
            <a:r>
              <a:rPr lang="en" dirty="0" smtClean="0"/>
              <a:t>a </a:t>
            </a:r>
            <a:r>
              <a:rPr lang="en" b="1" dirty="0"/>
              <a:t>list of </a:t>
            </a:r>
            <a:r>
              <a:rPr lang="en" b="1" dirty="0" smtClean="0"/>
              <a:t>links</a:t>
            </a:r>
          </a:p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Each html page has to exist!</a:t>
            </a:r>
            <a:endParaRPr lang="en" dirty="0"/>
          </a:p>
        </p:txBody>
      </p:sp>
      <p:sp>
        <p:nvSpPr>
          <p:cNvPr id="306" name="Shape 306"/>
          <p:cNvSpPr txBox="1">
            <a:spLocks noGrp="1"/>
          </p:cNvSpPr>
          <p:nvPr>
            <p:ph type="body" idx="2"/>
          </p:nvPr>
        </p:nvSpPr>
        <p:spPr>
          <a:xfrm>
            <a:off x="4226864" y="1266175"/>
            <a:ext cx="4526992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&lt;ul</a:t>
            </a:r>
            <a:r>
              <a:rPr lang="en" sz="1000" dirty="0" smtClean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lang="en"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00" dirty="0" smtClean="0">
                <a:latin typeface="Courier New"/>
                <a:ea typeface="Courier New"/>
                <a:cs typeface="Courier New"/>
                <a:sym typeface="Courier New"/>
              </a:rPr>
              <a:t> &lt;</a:t>
            </a: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li&gt;&lt;a class="active" href="home.html</a:t>
            </a:r>
            <a:r>
              <a:rPr lang="en" sz="1000" dirty="0" smtClean="0">
                <a:latin typeface="Courier New"/>
                <a:ea typeface="Courier New"/>
                <a:cs typeface="Courier New"/>
                <a:sym typeface="Courier New"/>
              </a:rPr>
              <a:t>"&gt;Home&lt;/</a:t>
            </a: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a&gt;&lt;/li</a:t>
            </a:r>
            <a:r>
              <a:rPr lang="en" sz="1000" dirty="0" smtClean="0"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lang="en"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00" dirty="0" smtClean="0">
                <a:latin typeface="Courier New"/>
                <a:ea typeface="Courier New"/>
                <a:cs typeface="Courier New"/>
                <a:sym typeface="Courier New"/>
              </a:rPr>
              <a:t> &lt;</a:t>
            </a: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li&gt;&lt;a href="news.html</a:t>
            </a:r>
            <a:r>
              <a:rPr lang="en" sz="1000" dirty="0" smtClean="0">
                <a:latin typeface="Courier New"/>
                <a:ea typeface="Courier New"/>
                <a:cs typeface="Courier New"/>
                <a:sym typeface="Courier New"/>
              </a:rPr>
              <a:t>"&gt;News&lt;/</a:t>
            </a: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a&gt;&lt;/li&gt;</a:t>
            </a:r>
            <a:b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 dirty="0" smtClean="0">
                <a:latin typeface="Courier New"/>
                <a:ea typeface="Courier New"/>
                <a:cs typeface="Courier New"/>
                <a:sym typeface="Courier New"/>
              </a:rPr>
              <a:t>  &lt;</a:t>
            </a: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li&gt;&lt;a href="contact.html</a:t>
            </a:r>
            <a:r>
              <a:rPr lang="en" sz="1000" dirty="0" smtClean="0">
                <a:latin typeface="Courier New"/>
                <a:ea typeface="Courier New"/>
                <a:cs typeface="Courier New"/>
                <a:sym typeface="Courier New"/>
              </a:rPr>
              <a:t>"&gt;Contact&lt;/</a:t>
            </a: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a&gt;&lt;/li&gt;</a:t>
            </a:r>
            <a:b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 dirty="0" smtClean="0">
                <a:latin typeface="Courier New"/>
                <a:ea typeface="Courier New"/>
                <a:cs typeface="Courier New"/>
                <a:sym typeface="Courier New"/>
              </a:rPr>
              <a:t>  &lt;</a:t>
            </a: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li&gt;&lt;a href="about.html</a:t>
            </a:r>
            <a:r>
              <a:rPr lang="en" sz="1000" dirty="0" smtClean="0">
                <a:latin typeface="Courier New"/>
                <a:ea typeface="Courier New"/>
                <a:cs typeface="Courier New"/>
                <a:sym typeface="Courier New"/>
              </a:rPr>
              <a:t>"&gt;About&lt;/</a:t>
            </a: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a&gt;&lt;/li&gt;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&lt;/ul&gt;</a:t>
            </a:r>
          </a:p>
        </p:txBody>
      </p:sp>
      <p:pic>
        <p:nvPicPr>
          <p:cNvPr id="307" name="Shape 3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7638" y="3020140"/>
            <a:ext cx="1598426" cy="1226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407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Example: Navigation Bar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311700" y="1266174"/>
            <a:ext cx="3999900" cy="374067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Zero margin and padding attaches the bar to the top edge of the page.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Left float allows all elements in the list to be contained in one line.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Block display allows you to click the entire area rather than just the text.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No text-decoration removes the color and underline of the links</a:t>
            </a:r>
            <a:r>
              <a:rPr lang="en" dirty="0" smtClean="0"/>
              <a:t>.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 err="1" smtClean="0"/>
              <a:t>a.active</a:t>
            </a:r>
            <a:r>
              <a:rPr lang="en-US" b="1" dirty="0" smtClean="0"/>
              <a:t> indicates the tab you are on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Make sure to put the navigation bar into every html page to make it appear! </a:t>
            </a:r>
            <a:endParaRPr lang="en" dirty="0"/>
          </a:p>
        </p:txBody>
      </p:sp>
      <p:sp>
        <p:nvSpPr>
          <p:cNvPr id="314" name="Shape 314"/>
          <p:cNvSpPr txBox="1">
            <a:spLocks noGrp="1"/>
          </p:cNvSpPr>
          <p:nvPr>
            <p:ph type="body" idx="2"/>
          </p:nvPr>
        </p:nvSpPr>
        <p:spPr>
          <a:xfrm>
            <a:off x="4832400" y="614675"/>
            <a:ext cx="3999900" cy="39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ul {</a:t>
            </a:r>
            <a:b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    list-style-type: none;</a:t>
            </a:r>
            <a:b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    margin: 0;</a:t>
            </a:r>
            <a:b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    padding: 0;</a:t>
            </a:r>
            <a:b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    overflow: hidden;</a:t>
            </a:r>
            <a:b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    border: 1px solid #e7e7e7;</a:t>
            </a:r>
            <a:b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    background-color: #f3f3f3;</a:t>
            </a:r>
            <a:b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li {</a:t>
            </a:r>
            <a:b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    float: left;</a:t>
            </a:r>
            <a:b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li a {</a:t>
            </a:r>
            <a:b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    display: block;</a:t>
            </a:r>
            <a:b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    color: #666;</a:t>
            </a:r>
            <a:b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    text-align: center;</a:t>
            </a:r>
            <a:b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    padding: 16px;</a:t>
            </a:r>
            <a:b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    text-decoration: none;</a:t>
            </a:r>
            <a:b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li </a:t>
            </a:r>
            <a:r>
              <a:rPr lang="en" sz="1000" b="1" dirty="0">
                <a:latin typeface="Courier New"/>
                <a:ea typeface="Courier New"/>
                <a:cs typeface="Courier New"/>
                <a:sym typeface="Courier New"/>
              </a:rPr>
              <a:t>a.active</a:t>
            </a: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 {</a:t>
            </a:r>
            <a:b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    color: white;</a:t>
            </a:r>
            <a:b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    background-color: #4CAF50;</a:t>
            </a:r>
            <a:b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1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454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Good Tips</a:t>
            </a:r>
            <a:endParaRPr lang="ko-KR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11700" y="1266325"/>
            <a:ext cx="4114250" cy="33027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Add comments using /* and */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/>
              <a:t>Search up</a:t>
            </a:r>
            <a:r>
              <a:rPr lang="en-US" altLang="ko-KR" dirty="0" smtClean="0"/>
              <a:t> necessary </a:t>
            </a:r>
            <a:r>
              <a:rPr lang="en-US" altLang="ko-KR" dirty="0" err="1" smtClean="0"/>
              <a:t>css</a:t>
            </a:r>
            <a:r>
              <a:rPr lang="en-US" altLang="ko-KR" dirty="0" smtClean="0"/>
              <a:t> properties and use them! It can make your website look really nice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Not everything can be done with html and </a:t>
            </a:r>
            <a:r>
              <a:rPr lang="en-US" altLang="ko-KR" dirty="0" err="1" smtClean="0"/>
              <a:t>css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8017" r="81846" b="62538"/>
          <a:stretch/>
        </p:blipFill>
        <p:spPr>
          <a:xfrm>
            <a:off x="5379103" y="1250014"/>
            <a:ext cx="2757489" cy="806985"/>
          </a:xfrm>
          <a:prstGeom prst="rect">
            <a:avLst/>
          </a:prstGeom>
        </p:spPr>
      </p:pic>
      <p:sp>
        <p:nvSpPr>
          <p:cNvPr id="8" name="Text Placeholder 5"/>
          <p:cNvSpPr txBox="1">
            <a:spLocks/>
          </p:cNvSpPr>
          <p:nvPr/>
        </p:nvSpPr>
        <p:spPr>
          <a:xfrm>
            <a:off x="5088983" y="4004762"/>
            <a:ext cx="3507825" cy="767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altLang="ko-KR" dirty="0"/>
              <a:t>https://www.w3schools.com/cssref/</a:t>
            </a:r>
            <a:endParaRPr lang="en-US" altLang="ko-KR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4304" b="6096"/>
          <a:stretch/>
        </p:blipFill>
        <p:spPr>
          <a:xfrm>
            <a:off x="5141371" y="2187210"/>
            <a:ext cx="3232954" cy="162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5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to save HTML and CSS files in Sublime Text (3)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036732" y="1266175"/>
            <a:ext cx="2795567" cy="33027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Now it colors the code based on the syntax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rgbClr val="951B55"/>
                </a:solidFill>
              </a:rPr>
              <a:t>Elements: 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rgbClr val="92D050"/>
                </a:solidFill>
              </a:rPr>
              <a:t>Attribute: Green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Strings or names: Yellow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/>
              <a:t>Brackets and /: White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334" r="70625" b="69167"/>
          <a:stretch/>
        </p:blipFill>
        <p:spPr>
          <a:xfrm>
            <a:off x="517526" y="1408325"/>
            <a:ext cx="5332506" cy="280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1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JavaScript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Week 2, Day 3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Intro to JavaScript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Open Sans"/>
            </a:pPr>
            <a:r>
              <a:rPr lang="ko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JS is a programming language that enables dynamic changes to your HTML webpage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Open Sans"/>
            </a:pPr>
            <a:r>
              <a:rPr lang="ko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Basic syntax is similar to Python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Open Sans"/>
            </a:pPr>
            <a:r>
              <a:rPr lang="ko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Special syntax when referring to the objects in HTML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 sz="1800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var x, y, z;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 sz="1800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x = 5;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 sz="1800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y = -5;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 sz="1800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z = x + y;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rgbClr val="695D4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ko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document.getElementById('demo').innerHTML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Variables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Open Sans"/>
            </a:pPr>
            <a:r>
              <a:rPr lang="ko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Container for storing value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Open Sans"/>
            </a:pPr>
            <a:r>
              <a:rPr lang="ko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Naming rules:</a:t>
            </a:r>
          </a:p>
          <a:p>
            <a:pPr marL="914400" lvl="1" indent="-3048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SzPct val="100000"/>
              <a:buFont typeface="Open Sans"/>
            </a:pPr>
            <a:r>
              <a:rPr lang="ko" sz="12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Contain letters, digits, underscores, </a:t>
            </a:r>
            <a:r>
              <a:rPr lang="ko"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and dollar signs</a:t>
            </a:r>
          </a:p>
          <a:p>
            <a:pPr marL="914400" lvl="1" indent="-3048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SzPct val="100000"/>
              <a:buFont typeface="Open Sans"/>
            </a:pPr>
            <a:r>
              <a:rPr lang="ko" sz="12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Names cannot start with a digit</a:t>
            </a:r>
          </a:p>
          <a:p>
            <a:pPr marL="914400" lvl="1" indent="-3048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SzPct val="100000"/>
              <a:buFont typeface="Open Sans"/>
            </a:pPr>
            <a:r>
              <a:rPr lang="ko" sz="12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Names are case sensitive</a:t>
            </a:r>
          </a:p>
          <a:p>
            <a:pPr marL="914400" lvl="1" indent="-3048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SzPct val="100000"/>
              <a:buFont typeface="Open Sans"/>
            </a:pPr>
            <a:r>
              <a:rPr lang="ko" sz="12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Reserved words (if, else, while, etc.) cannot be used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" name="Shape 183"/>
          <p:cNvSpPr txBox="1"/>
          <p:nvPr/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ko" sz="1800">
                <a:solidFill>
                  <a:schemeClr val="dk2"/>
                </a:solidFill>
              </a:rPr>
              <a:t>Python: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x = 5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x = 3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ko" sz="1800">
                <a:solidFill>
                  <a:schemeClr val="dk2"/>
                </a:solidFill>
              </a:rPr>
              <a:t>JS: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var x = 5;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x = 3;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Variables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Open Sans"/>
            </a:pPr>
            <a:r>
              <a:rPr lang="ko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Declaration</a:t>
            </a:r>
          </a:p>
          <a:p>
            <a:pPr marL="914400" lvl="1" indent="-3048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SzPct val="100000"/>
              <a:buFont typeface="Open Sans"/>
            </a:pPr>
            <a:r>
              <a:rPr lang="ko" sz="1200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tell the computer that x is now a variable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Open Sans"/>
            </a:pPr>
            <a:r>
              <a:rPr lang="ko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Assignment</a:t>
            </a:r>
          </a:p>
          <a:p>
            <a:pPr marL="914400" lvl="1" indent="-3048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SzPct val="100000"/>
              <a:buFont typeface="Open Sans"/>
            </a:pPr>
            <a:r>
              <a:rPr lang="ko" sz="1200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tell the computer that x is now assigned with the value of 5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Open Sans"/>
            </a:pPr>
            <a:r>
              <a:rPr lang="ko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Declaration and assignment can be performed in one statement.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ko" sz="1000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In Python, you did not have to explicitly declare variables</a:t>
            </a:r>
            <a:r>
              <a:rPr lang="ko" sz="1000" dirty="0" smtClean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ko" sz="1000" dirty="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200000"/>
              </a:lnSpc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var x;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200000"/>
              </a:lnSpc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x = 5;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None/>
            </a:pP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var y = 4;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Data Types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ko" dirty="0"/>
              <a:t>Primitive data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ko" dirty="0"/>
              <a:t>Numbers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ko" dirty="0"/>
              <a:t>Strings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ko" dirty="0"/>
              <a:t>Booleans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ko" dirty="0"/>
              <a:t>Complex data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ko" dirty="0"/>
              <a:t>Functions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ko" dirty="0"/>
              <a:t>Objects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Data Types: Primitive Data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Arial"/>
            </a:pPr>
            <a:r>
              <a:rPr lang="ko" dirty="0">
                <a:solidFill>
                  <a:schemeClr val="dk2"/>
                </a:solidFill>
              </a:rPr>
              <a:t>Numbers</a:t>
            </a:r>
          </a:p>
          <a:p>
            <a:pPr marL="914400" lvl="1" indent="-304800" rtl="0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</a:pPr>
            <a:r>
              <a:rPr lang="ko" sz="1200" dirty="0">
                <a:solidFill>
                  <a:schemeClr val="dk2"/>
                </a:solidFill>
              </a:rPr>
              <a:t>Can perform operations such as +, -, *, /</a:t>
            </a:r>
          </a:p>
          <a:p>
            <a:pPr marL="457200" lvl="0" indent="-228600" rtl="0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</a:pPr>
            <a:r>
              <a:rPr lang="ko" dirty="0">
                <a:solidFill>
                  <a:schemeClr val="dk2"/>
                </a:solidFill>
              </a:rPr>
              <a:t>Strings</a:t>
            </a:r>
          </a:p>
          <a:p>
            <a:pPr marL="914400" lvl="1" indent="-304800" rtl="0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</a:pPr>
            <a:r>
              <a:rPr lang="ko" sz="1200" dirty="0">
                <a:solidFill>
                  <a:schemeClr val="dk2"/>
                </a:solidFill>
              </a:rPr>
              <a:t>Can use double or single quotation marks</a:t>
            </a:r>
          </a:p>
          <a:p>
            <a:pPr marL="914400" lvl="1" indent="-304800" rtl="0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</a:pPr>
            <a:r>
              <a:rPr lang="ko" sz="1200" dirty="0">
                <a:solidFill>
                  <a:schemeClr val="dk2"/>
                </a:solidFill>
              </a:rPr>
              <a:t>Can perform concatenation operation +</a:t>
            </a:r>
          </a:p>
          <a:p>
            <a:pPr marL="457200" lvl="0" indent="-228600" rtl="0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</a:pPr>
            <a:r>
              <a:rPr lang="ko" dirty="0">
                <a:solidFill>
                  <a:schemeClr val="dk2"/>
                </a:solidFill>
              </a:rPr>
              <a:t>Booleans</a:t>
            </a:r>
          </a:p>
          <a:p>
            <a:pPr marL="914400" lvl="1" indent="-304800" rtl="0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</a:pPr>
            <a:r>
              <a:rPr lang="ko" sz="1200" dirty="0">
                <a:solidFill>
                  <a:schemeClr val="accent1"/>
                </a:solidFill>
              </a:rPr>
              <a:t>t</a:t>
            </a:r>
            <a:r>
              <a:rPr lang="ko" sz="1200" dirty="0">
                <a:solidFill>
                  <a:schemeClr val="dk2"/>
                </a:solidFill>
              </a:rPr>
              <a:t>rue or </a:t>
            </a:r>
            <a:r>
              <a:rPr lang="ko" sz="1200" dirty="0">
                <a:solidFill>
                  <a:schemeClr val="accent1"/>
                </a:solidFill>
              </a:rPr>
              <a:t>f</a:t>
            </a:r>
            <a:r>
              <a:rPr lang="ko" sz="1200" dirty="0">
                <a:solidFill>
                  <a:schemeClr val="dk2"/>
                </a:solidFill>
              </a:rPr>
              <a:t>alse</a:t>
            </a:r>
          </a:p>
          <a:p>
            <a:pPr marL="914400" lvl="1" indent="-304800" rtl="0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</a:pPr>
            <a:r>
              <a:rPr lang="ko" sz="1200" dirty="0">
                <a:solidFill>
                  <a:schemeClr val="dk2"/>
                </a:solidFill>
              </a:rPr>
              <a:t>Can perform operations such as &amp;&amp;, ||, !</a:t>
            </a:r>
          </a:p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ko" sz="1000" dirty="0">
                <a:solidFill>
                  <a:schemeClr val="dk2"/>
                </a:solidFill>
              </a:rPr>
              <a:t>JS variables are type-dynamic.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Var x = 5 * 3;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x = “Hello world”;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x = true &amp;&amp; !false;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Data Types: Functions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var demofunc = function(p1, p2) {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	var answer = p1 * p2;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return answer;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function demofunc(p1, p2) {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	var answer = p1 * p2;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	return answer;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var x = demofunc(2, 3)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</a:pPr>
            <a:r>
              <a:rPr lang="ko"/>
              <a:t>Two ways to define functions</a:t>
            </a:r>
          </a:p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</a:pPr>
            <a:r>
              <a:rPr lang="ko"/>
              <a:t>Declaring the function as a variable means demofunc can only be used after the assignment</a:t>
            </a:r>
          </a:p>
          <a:p>
            <a:pPr marL="4572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</a:pPr>
            <a:r>
              <a:rPr lang="ko"/>
              <a:t>For the second method, demofunc can be used anywhere in the code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8019050" y="3412525"/>
            <a:ext cx="579300" cy="3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>
                <a:solidFill>
                  <a:schemeClr val="accent1"/>
                </a:solidFill>
              </a:rPr>
              <a:t>x = 6</a:t>
            </a:r>
          </a:p>
        </p:txBody>
      </p:sp>
      <p:cxnSp>
        <p:nvCxnSpPr>
          <p:cNvPr id="213" name="Shape 213"/>
          <p:cNvCxnSpPr>
            <a:endCxn id="212" idx="1"/>
          </p:cNvCxnSpPr>
          <p:nvPr/>
        </p:nvCxnSpPr>
        <p:spPr>
          <a:xfrm rot="10800000" flipH="1">
            <a:off x="7354850" y="3603325"/>
            <a:ext cx="664200" cy="31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Data Types: Objects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var hubo = {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x: 1,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direction: ”east”,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move: function() {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	this.x += 1;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location = hubo.x;</a:t>
            </a:r>
          </a:p>
          <a:p>
            <a:pPr lv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hubo.move();</a:t>
            </a:r>
          </a:p>
          <a:p>
            <a:pPr lvl="0" rt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location = hubo.x;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</a:pPr>
            <a:r>
              <a:rPr lang="ko"/>
              <a:t>An object is a set of properties and methods</a:t>
            </a:r>
          </a:p>
          <a:p>
            <a:pPr marL="4572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</a:pPr>
            <a:r>
              <a:rPr lang="ko"/>
              <a:t>Each property and function is separated by comma</a:t>
            </a:r>
          </a:p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</a:pPr>
            <a:r>
              <a:rPr lang="ko"/>
              <a:t>objectName.propertyName</a:t>
            </a:r>
          </a:p>
          <a:p>
            <a:pPr marL="4572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</a:pPr>
            <a:r>
              <a:rPr lang="ko"/>
              <a:t>objectName.methodName()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Data Types: Objects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 sz="12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var student1 = {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ko" sz="12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firstName: “Bob”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ko" sz="12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lastName: “Smith”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ko" sz="12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id: 123456789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ko" sz="12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fullName: function() {</a:t>
            </a:r>
          </a:p>
          <a:p>
            <a:pPr marL="914400" lvl="0" indent="0" rtl="0">
              <a:spcBef>
                <a:spcPts val="0"/>
              </a:spcBef>
              <a:buNone/>
            </a:pPr>
            <a:r>
              <a:rPr lang="ko" sz="12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return this.firstName + “ “ + this.lastName;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ko" sz="12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 rtl="0">
              <a:spcBef>
                <a:spcPts val="0"/>
              </a:spcBef>
              <a:buNone/>
            </a:pPr>
            <a:r>
              <a:rPr lang="ko" sz="12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spcBef>
                <a:spcPts val="0"/>
              </a:spcBef>
              <a:buNone/>
            </a:pPr>
            <a:r>
              <a:rPr lang="ko" sz="12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name = student1.fullName();</a:t>
            </a:r>
          </a:p>
          <a:p>
            <a:pPr lvl="0">
              <a:spcBef>
                <a:spcPts val="0"/>
              </a:spcBef>
              <a:buNone/>
            </a:pPr>
            <a:r>
              <a:rPr lang="ko" sz="12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student1.firstName = “Robert”</a:t>
            </a:r>
          </a:p>
          <a:p>
            <a:pPr lvl="0" rtl="0">
              <a:spcBef>
                <a:spcPts val="0"/>
              </a:spcBef>
              <a:buNone/>
            </a:pPr>
            <a:r>
              <a:rPr lang="ko" sz="12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name = student1.fullName();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</a:pPr>
            <a:r>
              <a:rPr lang="ko"/>
              <a:t>Properties can be modified outside of the object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Syntax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 sz="1800">
                <a:solidFill>
                  <a:schemeClr val="dk2"/>
                </a:solidFill>
              </a:rPr>
              <a:t>Python: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def double(n):</a:t>
            </a:r>
          </a:p>
          <a:p>
            <a:pPr lv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	answer = 2 * n</a:t>
            </a:r>
          </a:p>
          <a:p>
            <a:pPr lv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	return answer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spcBef>
                <a:spcPts val="0"/>
              </a:spcBef>
              <a:buNone/>
            </a:pPr>
            <a:r>
              <a:rPr lang="ko" sz="1800">
                <a:solidFill>
                  <a:schemeClr val="dk2"/>
                </a:solidFill>
              </a:rPr>
              <a:t>JavaScript: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function double(n) {</a:t>
            </a:r>
          </a:p>
          <a:p>
            <a:pPr lv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	var answer = 2 * n;</a:t>
            </a:r>
          </a:p>
          <a:p>
            <a:pPr lv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	return answer;</a:t>
            </a:r>
          </a:p>
          <a:p>
            <a:pPr lv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ko" sz="9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function double(n) {var answer = 2 * n; return answer;}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</a:pPr>
            <a:r>
              <a:rPr lang="ko"/>
              <a:t>Semicolons at the end of every statement</a:t>
            </a:r>
          </a:p>
          <a:p>
            <a:pPr marL="4572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</a:pPr>
            <a:r>
              <a:rPr lang="ko"/>
              <a:t>Curly brackets { } around every code blocks (ex. function)</a:t>
            </a:r>
          </a:p>
          <a:p>
            <a:pPr marR="0" lvl="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ko" sz="1000">
                <a:solidFill>
                  <a:schemeClr val="accent1"/>
                </a:solidFill>
              </a:rPr>
              <a:t>All JavaScript code can be written in one line.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to save HTML and CSS files in Sublime Text (4)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036732" y="1266175"/>
            <a:ext cx="2795567" cy="33027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Make sure to save as html type in the same folder as the CSS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Repeat the same steps for CSS files, but make sure to save as </a:t>
            </a:r>
            <a:r>
              <a:rPr lang="en-US" altLang="ko-KR" b="1" dirty="0" smtClean="0"/>
              <a:t>.</a:t>
            </a:r>
            <a:r>
              <a:rPr lang="en-US" altLang="ko-KR" b="1" dirty="0" err="1" smtClean="0"/>
              <a:t>css</a:t>
            </a:r>
            <a:endParaRPr lang="en-US" altLang="ko-KR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42691" b="34745"/>
          <a:stretch/>
        </p:blipFill>
        <p:spPr>
          <a:xfrm>
            <a:off x="354464" y="1266175"/>
            <a:ext cx="5184680" cy="3320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74" t="5807" r="51526" b="44976"/>
          <a:stretch/>
        </p:blipFill>
        <p:spPr>
          <a:xfrm>
            <a:off x="2174312" y="2265575"/>
            <a:ext cx="3206261" cy="184922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5216829" y="2066731"/>
            <a:ext cx="1020685" cy="15722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44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Conditionals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 sz="1800">
                <a:solidFill>
                  <a:schemeClr val="dk2"/>
                </a:solidFill>
              </a:rPr>
              <a:t>Python: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if hubo.on_beeper():</a:t>
            </a:r>
          </a:p>
          <a:p>
            <a:pPr lv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	hubo.pick_beeper()</a:t>
            </a:r>
          </a:p>
          <a:p>
            <a:pPr lv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	hubo.move()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ko" sz="1800">
                <a:solidFill>
                  <a:schemeClr val="dk2"/>
                </a:solidFill>
              </a:rPr>
              <a:t>JavaScript: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if(hubo.on_beeper()) {</a:t>
            </a:r>
          </a:p>
          <a:p>
            <a:pPr lv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	hubo.pick_beeper();</a:t>
            </a:r>
          </a:p>
          <a:p>
            <a:pPr lv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	hubo.move();</a:t>
            </a:r>
          </a:p>
          <a:p>
            <a:pPr lvl="0" rt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</a:pPr>
            <a:r>
              <a:rPr lang="ko"/>
              <a:t>Another example of a code block</a:t>
            </a:r>
          </a:p>
          <a:p>
            <a:pPr marL="4572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</a:pPr>
            <a:r>
              <a:rPr lang="ko"/>
              <a:t>Small syntactic differences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While Loops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 sz="1800">
                <a:solidFill>
                  <a:schemeClr val="dk2"/>
                </a:solidFill>
              </a:rPr>
              <a:t>Python: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while hubo.on_beeper():</a:t>
            </a:r>
          </a:p>
          <a:p>
            <a:pPr lvl="0" rt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	hubo.pick_beeper()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ko" sz="1800">
                <a:solidFill>
                  <a:schemeClr val="dk2"/>
                </a:solidFill>
              </a:rPr>
              <a:t>JavaScript: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while(hubo.on_beeper()) {</a:t>
            </a:r>
          </a:p>
          <a:p>
            <a:pPr lvl="0" rt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	hubo.pick_beeper();</a:t>
            </a:r>
          </a:p>
          <a:p>
            <a:pPr lvl="0" rt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</a:pPr>
            <a:r>
              <a:rPr lang="ko"/>
              <a:t>Another example of a code block</a:t>
            </a:r>
          </a:p>
          <a:p>
            <a:pPr marL="4572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</a:pPr>
            <a:r>
              <a:rPr lang="ko"/>
              <a:t>Small syntactic differences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For Loops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 sz="1800">
                <a:solidFill>
                  <a:schemeClr val="dk2"/>
                </a:solidFill>
              </a:rPr>
              <a:t>Python: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sum = 0</a:t>
            </a:r>
          </a:p>
          <a:p>
            <a:pPr lv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for i in range(10):</a:t>
            </a:r>
          </a:p>
          <a:p>
            <a:pPr lvl="0" rt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	sum += i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ko" sz="1800">
                <a:solidFill>
                  <a:schemeClr val="dk2"/>
                </a:solidFill>
              </a:rPr>
              <a:t>JavaScript: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var sum;</a:t>
            </a:r>
          </a:p>
          <a:p>
            <a:pPr lvl="0" rt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var i;</a:t>
            </a:r>
          </a:p>
          <a:p>
            <a:pPr lv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for(i = 0; i &lt; 10; i++) {</a:t>
            </a:r>
          </a:p>
          <a:p>
            <a:pPr lv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	sum += i;</a:t>
            </a:r>
          </a:p>
          <a:p>
            <a:pPr lvl="0" rtl="0">
              <a:spcBef>
                <a:spcPts val="0"/>
              </a:spcBef>
              <a:buNone/>
            </a:pPr>
            <a:r>
              <a:rPr lang="ko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</a:pPr>
            <a:r>
              <a:rPr lang="ko"/>
              <a:t>Another example of a code block</a:t>
            </a:r>
          </a:p>
          <a:p>
            <a:pPr marL="4572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</a:pPr>
            <a:r>
              <a:rPr lang="ko"/>
              <a:t>Small syntactic differences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JavaScript in HTML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</a:pPr>
            <a:r>
              <a:rPr lang="ko"/>
              <a:t>Three different ways to place JavaScript code in HTML</a:t>
            </a:r>
          </a:p>
          <a:p>
            <a:pPr marL="9144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ko"/>
              <a:t>Internal</a:t>
            </a:r>
          </a:p>
          <a:p>
            <a:pPr marL="9144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ko"/>
              <a:t>External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Internal JavaScript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ko"/>
              <a:t>Defines style of all elements of specific type in page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ko"/>
              <a:t>JavaScript code located in the “script” element within &lt;head&gt;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2"/>
          </p:nvPr>
        </p:nvSpPr>
        <p:spPr>
          <a:xfrm>
            <a:off x="4832400" y="525517"/>
            <a:ext cx="3999900" cy="404335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 dirty="0">
                <a:latin typeface="Courier New"/>
                <a:ea typeface="Courier New"/>
                <a:cs typeface="Courier New"/>
                <a:sym typeface="Courier New"/>
              </a:rPr>
              <a:t>&lt;head&gt;</a:t>
            </a:r>
          </a:p>
          <a:p>
            <a:pPr lvl="0" indent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 dirty="0">
                <a:latin typeface="Courier New"/>
                <a:ea typeface="Courier New"/>
                <a:cs typeface="Courier New"/>
                <a:sym typeface="Courier New"/>
              </a:rPr>
              <a:t>&lt;style&gt;</a:t>
            </a:r>
          </a:p>
          <a:p>
            <a:pPr lvl="0" indent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 dirty="0">
                <a:latin typeface="Courier New"/>
                <a:ea typeface="Courier New"/>
                <a:cs typeface="Courier New"/>
                <a:sym typeface="Courier New"/>
              </a:rPr>
              <a:t>	...</a:t>
            </a:r>
          </a:p>
          <a:p>
            <a:pPr lvl="0" indent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 dirty="0">
                <a:latin typeface="Courier New"/>
                <a:ea typeface="Courier New"/>
                <a:cs typeface="Courier New"/>
                <a:sym typeface="Courier New"/>
              </a:rPr>
              <a:t>&lt;/style&gt;</a:t>
            </a:r>
            <a:br>
              <a:rPr lang="ko" sz="12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ko" sz="1200" dirty="0">
                <a:latin typeface="Courier New"/>
                <a:ea typeface="Courier New"/>
                <a:cs typeface="Courier New"/>
                <a:sym typeface="Courier New"/>
              </a:rPr>
              <a:t>	&lt;script&gt;</a:t>
            </a:r>
            <a:br>
              <a:rPr lang="ko" sz="12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ko" sz="1200" dirty="0">
                <a:latin typeface="Courier New"/>
                <a:ea typeface="Courier New"/>
                <a:cs typeface="Courier New"/>
                <a:sym typeface="Courier New"/>
              </a:rPr>
              <a:t>		function demofunc() {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 dirty="0">
                <a:latin typeface="Courier New"/>
                <a:ea typeface="Courier New"/>
                <a:cs typeface="Courier New"/>
                <a:sym typeface="Courier New"/>
              </a:rPr>
              <a:t>			console.log(“hello”);</a:t>
            </a:r>
          </a:p>
          <a:p>
            <a:pPr marL="457200" lvl="0" indent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ko" sz="120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ko" sz="1200" dirty="0">
                <a:latin typeface="Courier New"/>
                <a:ea typeface="Courier New"/>
                <a:cs typeface="Courier New"/>
                <a:sym typeface="Courier New"/>
              </a:rPr>
              <a:t>&lt;/script&gt;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 dirty="0">
                <a:latin typeface="Courier New"/>
                <a:ea typeface="Courier New"/>
                <a:cs typeface="Courier New"/>
                <a:sym typeface="Courier New"/>
              </a:rPr>
              <a:t>&lt;/head&gt;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 dirty="0">
                <a:latin typeface="Courier New"/>
                <a:ea typeface="Courier New"/>
                <a:cs typeface="Courier New"/>
                <a:sym typeface="Courier New"/>
              </a:rPr>
              <a:t>&lt;body&gt;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 dirty="0">
                <a:latin typeface="Courier New"/>
                <a:ea typeface="Courier New"/>
                <a:cs typeface="Courier New"/>
                <a:sym typeface="Courier New"/>
              </a:rPr>
              <a:t>	...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 dirty="0">
                <a:latin typeface="Courier New"/>
                <a:ea typeface="Courier New"/>
                <a:cs typeface="Courier New"/>
                <a:sym typeface="Courier New"/>
              </a:rPr>
              <a:t>&lt;/body&gt;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External JavaScript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ko"/>
              <a:t>Identical to internal CSS, except for the location of the CSS code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</a:pPr>
            <a:r>
              <a:rPr lang="ko"/>
              <a:t>CSS styling defined in an external .css file and linked in HTML &lt;head&gt;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ko"/>
              <a:t>Best practice for defining CSS!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</a:pPr>
            <a:r>
              <a:rPr lang="ko"/>
              <a:t>Use external CSS whenever possible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latin typeface="Arial"/>
                <a:ea typeface="Arial"/>
                <a:cs typeface="Arial"/>
                <a:sym typeface="Arial"/>
              </a:rPr>
              <a:t>HTML file: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>
                <a:latin typeface="Courier New"/>
                <a:ea typeface="Courier New"/>
                <a:cs typeface="Courier New"/>
                <a:sym typeface="Courier New"/>
              </a:rPr>
              <a:t>&lt;head&gt;</a:t>
            </a:r>
            <a:br>
              <a:rPr lang="ko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ko" sz="1000">
                <a:latin typeface="Courier New"/>
                <a:ea typeface="Courier New"/>
                <a:cs typeface="Courier New"/>
                <a:sym typeface="Courier New"/>
              </a:rPr>
              <a:t>	&lt;link rel="stylesheet" href="styles.css"&gt;</a:t>
            </a:r>
          </a:p>
          <a:p>
            <a:pPr lvl="0" indent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>
                <a:latin typeface="Courier New"/>
                <a:ea typeface="Courier New"/>
                <a:cs typeface="Courier New"/>
                <a:sym typeface="Courier New"/>
              </a:rPr>
              <a:t>&lt;script src="code.js"&gt;&lt;/script&gt;</a:t>
            </a:r>
            <a:br>
              <a:rPr lang="ko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ko" sz="1000">
                <a:latin typeface="Courier New"/>
                <a:ea typeface="Courier New"/>
                <a:cs typeface="Courier New"/>
                <a:sym typeface="Courier New"/>
              </a:rPr>
              <a:t>&lt;/head&gt;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Arial"/>
                <a:ea typeface="Arial"/>
                <a:cs typeface="Arial"/>
                <a:sym typeface="Arial"/>
              </a:rPr>
              <a:t>code.js: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>
                <a:latin typeface="Courier New"/>
                <a:ea typeface="Courier New"/>
                <a:cs typeface="Courier New"/>
                <a:sym typeface="Courier New"/>
              </a:rPr>
              <a:t>function demofunc() {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>
                <a:latin typeface="Courier New"/>
                <a:ea typeface="Courier New"/>
                <a:cs typeface="Courier New"/>
                <a:sym typeface="Courier New"/>
              </a:rPr>
              <a:t>	console.log(“hello”);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Output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Open Sans"/>
            </a:pPr>
            <a:r>
              <a:rPr lang="ko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Browser console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Open Sans"/>
            </a:pPr>
            <a:r>
              <a:rPr lang="ko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Alert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Open Sans"/>
            </a:pPr>
            <a:r>
              <a:rPr lang="ko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innerHTML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 sz="1200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window.alert(“hello”);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>
              <a:solidFill>
                <a:srgbClr val="695D4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 sz="1200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console.log(“hello”);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>
              <a:solidFill>
                <a:srgbClr val="695D4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 sz="1200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document.getElementById(“id1”).innerHTML;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Output: Browser Console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Open Sans"/>
            </a:pPr>
            <a:r>
              <a:rPr lang="ko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Press “f12” in Chrome to access the console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Open Sans"/>
            </a:pPr>
            <a:r>
              <a:rPr lang="ko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Used for debugging (not for users)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 sz="1800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var x = 5;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 sz="1800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x += 2;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 sz="1800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console.log(x);</a:t>
            </a:r>
          </a:p>
        </p:txBody>
      </p:sp>
      <p:pic>
        <p:nvPicPr>
          <p:cNvPr id="291" name="Shape 291"/>
          <p:cNvPicPr preferRelativeResize="0"/>
          <p:nvPr/>
        </p:nvPicPr>
        <p:blipFill rotWithShape="1">
          <a:blip r:embed="rId3">
            <a:alphaModFix/>
          </a:blip>
          <a:srcRect t="60853" b="4668"/>
          <a:stretch/>
        </p:blipFill>
        <p:spPr>
          <a:xfrm>
            <a:off x="0" y="3129900"/>
            <a:ext cx="9144000" cy="177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Output: Alert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Open Sans"/>
            </a:pPr>
            <a:r>
              <a:rPr lang="ko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Creates a popup that alerts the users with a message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Open Sans"/>
            </a:pPr>
            <a:r>
              <a:rPr lang="ko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Not a good practice to use frequently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 sz="1800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window.alert(“hello”);</a:t>
            </a:r>
          </a:p>
        </p:txBody>
      </p:sp>
      <p:pic>
        <p:nvPicPr>
          <p:cNvPr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6062" y="3018850"/>
            <a:ext cx="5267325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Output: innerHTML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Open Sans"/>
            </a:pPr>
            <a:r>
              <a:rPr lang="ko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You can use JavaScript to read and change the contents of HTML elements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Open Sans"/>
            </a:pPr>
            <a:r>
              <a:rPr lang="ko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document.getElementById(“id_name”) obtains the object representing HTML element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Open Sans"/>
            </a:pPr>
            <a:r>
              <a:rPr lang="ko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innerHTML property gets the contents of the element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 sz="1800">
                <a:solidFill>
                  <a:srgbClr val="695D46"/>
                </a:solidFill>
              </a:rPr>
              <a:t>HTML: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 sz="1200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&lt;p id=“id1”&gt;Hello, world&lt;p&gt;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rgbClr val="695D4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 sz="1800">
                <a:solidFill>
                  <a:srgbClr val="695D46"/>
                </a:solidFill>
              </a:rPr>
              <a:t>JavaScript: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 sz="1000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console.log(document.getElementById(“id1”));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 sz="1000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document.getElementById(“id1”).innerHTML = Bye;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if I don’t have Sublime Text?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1710" t="29539" r="21193" b="37949"/>
          <a:stretch/>
        </p:blipFill>
        <p:spPr>
          <a:xfrm>
            <a:off x="404080" y="1266325"/>
            <a:ext cx="4617784" cy="227657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8629" y="3063498"/>
            <a:ext cx="3450675" cy="137120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Can use any text editor like notepad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Just save in the name as </a:t>
            </a:r>
            <a:r>
              <a:rPr lang="en-US" altLang="ko-KR" b="1" dirty="0" smtClean="0"/>
              <a:t>____.html </a:t>
            </a:r>
            <a:r>
              <a:rPr lang="en-US" altLang="ko-KR" dirty="0" smtClean="0"/>
              <a:t>(for html files) or </a:t>
            </a:r>
            <a:r>
              <a:rPr lang="en-US" altLang="ko-KR" b="1" dirty="0" smtClean="0"/>
              <a:t>____.css </a:t>
            </a:r>
            <a:r>
              <a:rPr lang="en-US" altLang="ko-KR" dirty="0" smtClean="0"/>
              <a:t>(for </a:t>
            </a:r>
            <a:r>
              <a:rPr lang="en-US" altLang="ko-KR" dirty="0" err="1" smtClean="0"/>
              <a:t>css</a:t>
            </a:r>
            <a:r>
              <a:rPr lang="en-US" altLang="ko-KR" dirty="0" smtClean="0"/>
              <a:t> files)</a:t>
            </a:r>
            <a:endParaRPr lang="ko-KR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2467" t="18860" r="10052" b="32859"/>
          <a:stretch/>
        </p:blipFill>
        <p:spPr>
          <a:xfrm>
            <a:off x="5326250" y="1107313"/>
            <a:ext cx="3420059" cy="195618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434739" y="2444054"/>
            <a:ext cx="794647" cy="15131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15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Events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311700" y="1076990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Open Sans"/>
            </a:pPr>
            <a:r>
              <a:rPr lang="ko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User (or webpage) can create certain “events”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Open Sans"/>
            </a:pPr>
            <a:r>
              <a:rPr lang="ko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HTML can detect these events and use JavaScript to respond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Open Sans"/>
            </a:pPr>
            <a:r>
              <a:rPr lang="ko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&lt;element event="some JavaScript"&gt;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Open Sans"/>
            </a:pPr>
            <a:r>
              <a:rPr lang="ko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Types of events</a:t>
            </a:r>
          </a:p>
          <a:p>
            <a:pPr marL="914400" lvl="1" indent="-3048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</a:pPr>
            <a:r>
              <a:rPr lang="ko" sz="1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onchange, onclick, onmouseover, onmouseout, onload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3" name="Shape 313"/>
          <p:cNvSpPr txBox="1"/>
          <p:nvPr/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&lt;!DOCTYPE html&gt;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&lt;html&gt;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&lt;body&gt;</a:t>
            </a:r>
          </a:p>
          <a:p>
            <a:pPr lvl="0" indent="198120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rgbClr val="695D4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&lt;button onclick = "document.getElementById('demo').innerHTML = Date()"&gt;The time is?&lt;/button&gt;</a:t>
            </a:r>
          </a:p>
          <a:p>
            <a:pPr lvl="0" indent="198120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rgbClr val="695D4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&lt;p id="demo"&gt;&lt;/p&gt;</a:t>
            </a:r>
          </a:p>
          <a:p>
            <a:pPr lvl="0" indent="198120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rgbClr val="695D4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&lt;/body&gt;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&lt;/html&gt;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Events</a:t>
            </a:r>
          </a:p>
        </p:txBody>
      </p:sp>
      <p:sp>
        <p:nvSpPr>
          <p:cNvPr id="319" name="Shape 319"/>
          <p:cNvSpPr txBox="1"/>
          <p:nvPr/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Open Sans"/>
            </a:pPr>
            <a:r>
              <a:rPr lang="ko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“this” refers to the current element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Open Sans"/>
            </a:pPr>
            <a:r>
              <a:rPr lang="ko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Inline JavaScript code usually calls a function (defined in a separate .js file) for simplicity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&lt;h1 onmouseover = "change(this)"&gt;Hover mouse here&lt;/h1&gt;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rgbClr val="695D4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rgbClr val="695D4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function change(ele) {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	ele.innerHTML = “Thank you”;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Input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Open Sans"/>
            </a:pPr>
            <a:r>
              <a:rPr lang="ko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Many ways to get user’s input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Open Sans"/>
            </a:pPr>
            <a:r>
              <a:rPr lang="ko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“button” tag can detect click events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Open Sans"/>
            </a:pPr>
            <a:r>
              <a:rPr lang="ko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input element of type text accepts text input from user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695D46"/>
              </a:buClr>
              <a:buFont typeface="Open Sans"/>
            </a:pPr>
            <a:r>
              <a:rPr lang="ko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input element of type radio allows users to choose between choices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7" name="Shape 327"/>
          <p:cNvSpPr txBox="1"/>
          <p:nvPr/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&lt;button&gt;...&lt;/button&gt;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000">
              <a:solidFill>
                <a:srgbClr val="695D4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 sz="1000">
                <a:solidFill>
                  <a:srgbClr val="695D46"/>
                </a:solidFill>
                <a:latin typeface="Courier New"/>
                <a:ea typeface="Courier New"/>
                <a:cs typeface="Courier New"/>
                <a:sym typeface="Courier New"/>
              </a:rPr>
              <a:t>&lt;input type=“text”&gt;...&lt;/input&gt;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000">
              <a:solidFill>
                <a:srgbClr val="695D4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&lt;input type=“radio” name=“gender”&gt;male&lt;/input&gt;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&lt;input type=“radio” name=“gender”&gt;female&lt;/input&gt;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&lt;input type=“radio” name=“gender”&gt;other&lt;/input&gt;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000">
              <a:solidFill>
                <a:srgbClr val="695D4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328" name="Shape 3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0387" y="2809775"/>
            <a:ext cx="86677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Shape 3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7525" y="2898450"/>
            <a:ext cx="1533742" cy="26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6900" y="3428325"/>
            <a:ext cx="689552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"/>
              <a:t>Lab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ko" dirty="0"/>
              <a:t>Alert the user when the web-page finishes loading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</a:pPr>
            <a:r>
              <a:rPr lang="ko" dirty="0"/>
              <a:t>Hint: use the “onload” event on the body element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ko" dirty="0"/>
              <a:t>Create a div that changes between two colors depending on whether the mouse is hovered over it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ko" dirty="0"/>
              <a:t>Create a div that displays the number of times it was clicked on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</a:pPr>
            <a:r>
              <a:rPr lang="ko" dirty="0"/>
              <a:t>Hint: Where should you define the counter variable (global)?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Functionalities: HTML and CSS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HTML (Hypertext Markup Language)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Defines structures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CSS (Cascading Style Sheets)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Gives styles to elements in structures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5050" b="7503"/>
          <a:stretch/>
        </p:blipFill>
        <p:spPr>
          <a:xfrm>
            <a:off x="311697" y="2453640"/>
            <a:ext cx="4302872" cy="1874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9533" b="5800"/>
          <a:stretch/>
        </p:blipFill>
        <p:spPr>
          <a:xfrm>
            <a:off x="4832400" y="2453640"/>
            <a:ext cx="3935998" cy="187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2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Review: HTML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Tag-based language that defines structure of web page</a:t>
            </a:r>
          </a:p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Elements</a:t>
            </a:r>
          </a:p>
          <a:p>
            <a:pPr marL="971550" lvl="1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&lt;h1</a:t>
            </a:r>
            <a:r>
              <a:rPr lang="en" dirty="0" smtClean="0"/>
              <a:t>&gt; to </a:t>
            </a:r>
            <a:r>
              <a:rPr lang="en" dirty="0"/>
              <a:t>&lt;h6&gt;, &lt;p&gt;, &lt;a&gt;, &lt;img&gt;, &lt;ul&gt;, &lt;ol&gt;, &lt;table&gt;, &lt;iframe&gt;, etc.</a:t>
            </a:r>
          </a:p>
          <a:p>
            <a:pPr marL="514350" lvl="0" indent="-285750" rtl="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Attributes</a:t>
            </a:r>
          </a:p>
          <a:p>
            <a:pPr marL="971550" lvl="1" indent="-28575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&lt;h1 </a:t>
            </a:r>
            <a:r>
              <a:rPr lang="en" b="1" dirty="0" smtClean="0"/>
              <a:t>name</a:t>
            </a:r>
            <a:r>
              <a:rPr lang="en" b="1" dirty="0"/>
              <a:t>=”value</a:t>
            </a:r>
            <a:r>
              <a:rPr lang="en" b="1" dirty="0" smtClean="0"/>
              <a:t>”</a:t>
            </a:r>
            <a:r>
              <a:rPr lang="en" dirty="0" smtClean="0"/>
              <a:t>&gt;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2329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How to use CSS </a:t>
            </a:r>
            <a:endParaRPr lang="en" dirty="0"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 dirty="0"/>
              <a:t>Three different ways to define CSS </a:t>
            </a:r>
            <a:r>
              <a:rPr lang="en" dirty="0" smtClean="0"/>
              <a:t>styling:</a:t>
            </a:r>
            <a:endParaRPr lang="en" dirty="0"/>
          </a:p>
          <a:p>
            <a:pPr marL="914400" lvl="0" indent="-2286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en" dirty="0"/>
              <a:t>Inline </a:t>
            </a:r>
            <a:r>
              <a:rPr lang="en" dirty="0" smtClean="0"/>
              <a:t>CSS: A single html element using style </a:t>
            </a:r>
            <a:r>
              <a:rPr lang="en" b="1" dirty="0" smtClean="0"/>
              <a:t>attribute</a:t>
            </a:r>
            <a:endParaRPr lang="en" b="1" dirty="0"/>
          </a:p>
          <a:p>
            <a:pPr marL="914400" lvl="0" indent="-2286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en" dirty="0"/>
              <a:t>Internal </a:t>
            </a:r>
            <a:r>
              <a:rPr lang="en" dirty="0" smtClean="0"/>
              <a:t>CSS: CSS styling </a:t>
            </a:r>
            <a:r>
              <a:rPr lang="en" b="1" dirty="0" smtClean="0"/>
              <a:t>within</a:t>
            </a:r>
            <a:r>
              <a:rPr lang="en" dirty="0" smtClean="0"/>
              <a:t> the same html file</a:t>
            </a:r>
            <a:endParaRPr lang="en" dirty="0"/>
          </a:p>
          <a:p>
            <a:pPr marL="914400" lvl="0" indent="-2286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en" dirty="0"/>
              <a:t>External </a:t>
            </a:r>
            <a:r>
              <a:rPr lang="en" dirty="0" smtClean="0"/>
              <a:t>CSS: CSS styling in a </a:t>
            </a:r>
            <a:r>
              <a:rPr lang="en" b="1" dirty="0" smtClean="0"/>
              <a:t>separate</a:t>
            </a:r>
            <a:r>
              <a:rPr lang="en" dirty="0" smtClean="0"/>
              <a:t> file </a:t>
            </a:r>
            <a:r>
              <a:rPr lang="en" b="1" dirty="0" smtClean="0">
                <a:solidFill>
                  <a:srgbClr val="00B050"/>
                </a:solidFill>
              </a:rPr>
              <a:t>(BEST)</a:t>
            </a:r>
            <a:endParaRPr lang="en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4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2460</Words>
  <Application>Microsoft Macintosh PowerPoint</Application>
  <PresentationFormat>화면 슬라이드 쇼(16:9)</PresentationFormat>
  <Paragraphs>573</Paragraphs>
  <Slides>63</Slides>
  <Notes>51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63</vt:i4>
      </vt:variant>
    </vt:vector>
  </HeadingPairs>
  <TitlesOfParts>
    <vt:vector size="72" baseType="lpstr">
      <vt:lpstr>Arial</vt:lpstr>
      <vt:lpstr>Courier New</vt:lpstr>
      <vt:lpstr>Times New Roman</vt:lpstr>
      <vt:lpstr>맑은 고딕</vt:lpstr>
      <vt:lpstr>Open Sans</vt:lpstr>
      <vt:lpstr>PT Sans Narrow</vt:lpstr>
      <vt:lpstr>simple-light-2</vt:lpstr>
      <vt:lpstr>tropic</vt:lpstr>
      <vt:lpstr>tropic</vt:lpstr>
      <vt:lpstr>CSS Summary</vt:lpstr>
      <vt:lpstr>How to save HTML and CSS files in Sublime Text (1)</vt:lpstr>
      <vt:lpstr>How to save HTML and CSS files in Sublime Text (2)</vt:lpstr>
      <vt:lpstr>How to save HTML and CSS files in Sublime Text (3)</vt:lpstr>
      <vt:lpstr>How to save HTML and CSS files in Sublime Text (4)</vt:lpstr>
      <vt:lpstr>What if I don’t have Sublime Text?</vt:lpstr>
      <vt:lpstr>Functionalities: HTML and CSS</vt:lpstr>
      <vt:lpstr>Review: HTML</vt:lpstr>
      <vt:lpstr>How to use CSS </vt:lpstr>
      <vt:lpstr>1. Inline CSS</vt:lpstr>
      <vt:lpstr>Style Attribute</vt:lpstr>
      <vt:lpstr>2. Internal CSS</vt:lpstr>
      <vt:lpstr>3. External CSS</vt:lpstr>
      <vt:lpstr>How to link the HTML and CSS file</vt:lpstr>
      <vt:lpstr>Syntax</vt:lpstr>
      <vt:lpstr>Declarations</vt:lpstr>
      <vt:lpstr>Selectors</vt:lpstr>
      <vt:lpstr>Review: Div Element</vt:lpstr>
      <vt:lpstr>Universal Selector</vt:lpstr>
      <vt:lpstr>Id Selectors</vt:lpstr>
      <vt:lpstr>Class Selectors</vt:lpstr>
      <vt:lpstr>Other Selector Specifications</vt:lpstr>
      <vt:lpstr>Other Selector Specifications</vt:lpstr>
      <vt:lpstr>Colors</vt:lpstr>
      <vt:lpstr>Color (continued)</vt:lpstr>
      <vt:lpstr>Fonts</vt:lpstr>
      <vt:lpstr>Fonts (continued)</vt:lpstr>
      <vt:lpstr>Fonts measurements</vt:lpstr>
      <vt:lpstr>CSS Box Model</vt:lpstr>
      <vt:lpstr>Why is CSS Box Model important?</vt:lpstr>
      <vt:lpstr>CSS Box Model</vt:lpstr>
      <vt:lpstr>Example: Table</vt:lpstr>
      <vt:lpstr>Example: Table</vt:lpstr>
      <vt:lpstr>Example: Table</vt:lpstr>
      <vt:lpstr>Example: Table</vt:lpstr>
      <vt:lpstr>Example: Table</vt:lpstr>
      <vt:lpstr>Example: Navigation Bar</vt:lpstr>
      <vt:lpstr>Example: Navigation Bar</vt:lpstr>
      <vt:lpstr>Good Tips</vt:lpstr>
      <vt:lpstr>JavaScript</vt:lpstr>
      <vt:lpstr>Intro to JavaScript</vt:lpstr>
      <vt:lpstr>Variables</vt:lpstr>
      <vt:lpstr>Variables</vt:lpstr>
      <vt:lpstr>Data Types</vt:lpstr>
      <vt:lpstr>Data Types: Primitive Data</vt:lpstr>
      <vt:lpstr>Data Types: Functions</vt:lpstr>
      <vt:lpstr>Data Types: Objects</vt:lpstr>
      <vt:lpstr>Data Types: Objects</vt:lpstr>
      <vt:lpstr>Syntax</vt:lpstr>
      <vt:lpstr>Conditionals</vt:lpstr>
      <vt:lpstr>While Loops</vt:lpstr>
      <vt:lpstr>For Loops</vt:lpstr>
      <vt:lpstr>JavaScript in HTML</vt:lpstr>
      <vt:lpstr>Internal JavaScript</vt:lpstr>
      <vt:lpstr>External JavaScript</vt:lpstr>
      <vt:lpstr>Output</vt:lpstr>
      <vt:lpstr>Output: Browser Console</vt:lpstr>
      <vt:lpstr>Output: Alert</vt:lpstr>
      <vt:lpstr>Output: innerHTML</vt:lpstr>
      <vt:lpstr>Events</vt:lpstr>
      <vt:lpstr>Events</vt:lpstr>
      <vt:lpstr>Input</vt:lpstr>
      <vt:lpstr>Lab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JavaScript</dc:title>
  <cp:lastModifiedBy>Microsoft Office 사용자</cp:lastModifiedBy>
  <cp:revision>6</cp:revision>
  <dcterms:modified xsi:type="dcterms:W3CDTF">2017-07-19T10:23:16Z</dcterms:modified>
</cp:coreProperties>
</file>